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61" r:id="rId4"/>
    <p:sldId id="257" r:id="rId5"/>
    <p:sldId id="258" r:id="rId6"/>
    <p:sldId id="259" r:id="rId7"/>
    <p:sldId id="283" r:id="rId8"/>
    <p:sldId id="262" r:id="rId9"/>
    <p:sldId id="273" r:id="rId10"/>
    <p:sldId id="263" r:id="rId11"/>
    <p:sldId id="260" r:id="rId12"/>
    <p:sldId id="275" r:id="rId13"/>
    <p:sldId id="280" r:id="rId14"/>
    <p:sldId id="279" r:id="rId15"/>
    <p:sldId id="277" r:id="rId16"/>
    <p:sldId id="282" r:id="rId17"/>
    <p:sldId id="264" r:id="rId18"/>
    <p:sldId id="284" r:id="rId19"/>
    <p:sldId id="265" r:id="rId20"/>
    <p:sldId id="269" r:id="rId21"/>
    <p:sldId id="270" r:id="rId22"/>
    <p:sldId id="285" r:id="rId23"/>
    <p:sldId id="266" r:id="rId2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1" autoAdjust="0"/>
    <p:restoredTop sz="94660"/>
  </p:normalViewPr>
  <p:slideViewPr>
    <p:cSldViewPr>
      <p:cViewPr varScale="1">
        <p:scale>
          <a:sx n="70" d="100"/>
          <a:sy n="70" d="100"/>
        </p:scale>
        <p:origin x="11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D7C55-8C11-4AD0-B886-C58B75CEEEE7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52D21A8-817E-407A-9553-79201D3CBB2F}">
      <dgm:prSet phldrT="[Texto]"/>
      <dgm:spPr/>
      <dgm:t>
        <a:bodyPr/>
        <a:lstStyle/>
        <a:p>
          <a:r>
            <a:rPr lang="es-EC" dirty="0" smtClean="0"/>
            <a:t>1.- INGRESOS CORRIENTES</a:t>
          </a:r>
          <a:endParaRPr lang="es-EC" dirty="0"/>
        </a:p>
      </dgm:t>
    </dgm:pt>
    <dgm:pt modelId="{98815030-5CB3-4EF1-A2EA-D6D1C9ED3849}" type="parTrans" cxnId="{2AA47E88-4346-482A-AC2D-8781D12C604A}">
      <dgm:prSet/>
      <dgm:spPr/>
      <dgm:t>
        <a:bodyPr/>
        <a:lstStyle/>
        <a:p>
          <a:endParaRPr lang="es-EC"/>
        </a:p>
      </dgm:t>
    </dgm:pt>
    <dgm:pt modelId="{ECA20EEC-E2CE-4303-B2F0-5C9D366EE1DF}" type="sibTrans" cxnId="{2AA47E88-4346-482A-AC2D-8781D12C604A}">
      <dgm:prSet/>
      <dgm:spPr/>
      <dgm:t>
        <a:bodyPr/>
        <a:lstStyle/>
        <a:p>
          <a:endParaRPr lang="es-EC"/>
        </a:p>
      </dgm:t>
    </dgm:pt>
    <dgm:pt modelId="{7D320810-3BEF-4EB1-96FE-E9313383A455}">
      <dgm:prSet phldrT="[Texto]"/>
      <dgm:spPr/>
      <dgm:t>
        <a:bodyPr/>
        <a:lstStyle/>
        <a:p>
          <a:r>
            <a:rPr lang="es-EC" dirty="0" smtClean="0"/>
            <a:t>2.- INGRESOS PARA INVERSIÓN</a:t>
          </a:r>
          <a:endParaRPr lang="es-EC" dirty="0"/>
        </a:p>
      </dgm:t>
    </dgm:pt>
    <dgm:pt modelId="{80446086-A103-4FE5-9D4F-02976E4B493D}" type="parTrans" cxnId="{17BF8BD7-A256-4DAF-A49D-D751B63C1A14}">
      <dgm:prSet/>
      <dgm:spPr/>
      <dgm:t>
        <a:bodyPr/>
        <a:lstStyle/>
        <a:p>
          <a:endParaRPr lang="es-EC"/>
        </a:p>
      </dgm:t>
    </dgm:pt>
    <dgm:pt modelId="{DEE5A650-E6D0-4FF8-BFD4-0F96B5837660}" type="sibTrans" cxnId="{17BF8BD7-A256-4DAF-A49D-D751B63C1A14}">
      <dgm:prSet/>
      <dgm:spPr/>
      <dgm:t>
        <a:bodyPr/>
        <a:lstStyle/>
        <a:p>
          <a:endParaRPr lang="es-EC"/>
        </a:p>
      </dgm:t>
    </dgm:pt>
    <dgm:pt modelId="{E8FA1FA4-B655-4F17-AF52-4160F9C1AC15}">
      <dgm:prSet phldrT="[Texto]" custT="1"/>
      <dgm:spPr/>
      <dgm:t>
        <a:bodyPr/>
        <a:lstStyle/>
        <a:p>
          <a:r>
            <a:rPr lang="es-EC" sz="2800" dirty="0" smtClean="0"/>
            <a:t>$</a:t>
          </a:r>
          <a:r>
            <a:rPr lang="es-EC" sz="2000" dirty="0" smtClean="0"/>
            <a:t> </a:t>
          </a:r>
          <a:r>
            <a:rPr lang="es-EC" sz="2800" dirty="0" smtClean="0"/>
            <a:t>133,319.32</a:t>
          </a:r>
          <a:endParaRPr lang="es-EC" sz="2800" dirty="0"/>
        </a:p>
      </dgm:t>
    </dgm:pt>
    <dgm:pt modelId="{5A44D7E4-15E2-41D7-82E1-C9C7AF4F0F0A}" type="parTrans" cxnId="{1C819027-CD90-4379-A522-0632164C86AA}">
      <dgm:prSet/>
      <dgm:spPr/>
      <dgm:t>
        <a:bodyPr/>
        <a:lstStyle/>
        <a:p>
          <a:endParaRPr lang="es-EC"/>
        </a:p>
      </dgm:t>
    </dgm:pt>
    <dgm:pt modelId="{0FE285D8-866D-4C01-9AC7-9110F96562A9}" type="sibTrans" cxnId="{1C819027-CD90-4379-A522-0632164C86AA}">
      <dgm:prSet/>
      <dgm:spPr/>
      <dgm:t>
        <a:bodyPr/>
        <a:lstStyle/>
        <a:p>
          <a:endParaRPr lang="es-EC"/>
        </a:p>
      </dgm:t>
    </dgm:pt>
    <dgm:pt modelId="{C6E88F0C-5D14-4C08-B8EE-F2E0612B52E2}">
      <dgm:prSet phldrT="[Texto]" custT="1"/>
      <dgm:spPr/>
      <dgm:t>
        <a:bodyPr/>
        <a:lstStyle/>
        <a:p>
          <a:r>
            <a:rPr lang="es-EC" sz="2800" dirty="0" smtClean="0"/>
            <a:t>$ 48,147.00</a:t>
          </a:r>
          <a:endParaRPr lang="es-EC" sz="2800" dirty="0"/>
        </a:p>
      </dgm:t>
    </dgm:pt>
    <dgm:pt modelId="{91A68B51-27C5-47D6-9134-6B11B9F42FE8}" type="sibTrans" cxnId="{C19FD2FF-6173-456C-B4DF-3AF48EFE4271}">
      <dgm:prSet/>
      <dgm:spPr/>
      <dgm:t>
        <a:bodyPr/>
        <a:lstStyle/>
        <a:p>
          <a:endParaRPr lang="es-EC"/>
        </a:p>
      </dgm:t>
    </dgm:pt>
    <dgm:pt modelId="{884342E3-FE84-450F-9AB3-6F09A0E7244C}" type="parTrans" cxnId="{C19FD2FF-6173-456C-B4DF-3AF48EFE4271}">
      <dgm:prSet/>
      <dgm:spPr/>
      <dgm:t>
        <a:bodyPr/>
        <a:lstStyle/>
        <a:p>
          <a:endParaRPr lang="es-EC"/>
        </a:p>
      </dgm:t>
    </dgm:pt>
    <dgm:pt modelId="{C756EA4E-A32E-4AB0-BD8E-87EB7F9EE780}">
      <dgm:prSet phldrT="[Texto]" custT="1"/>
      <dgm:spPr/>
      <dgm:t>
        <a:bodyPr/>
        <a:lstStyle/>
        <a:p>
          <a:r>
            <a:rPr lang="es-EC" sz="2000" dirty="0" smtClean="0"/>
            <a:t>3.- SALDO AÑOS ANTERIORES Y CUENTAS X COBRAR</a:t>
          </a:r>
          <a:endParaRPr lang="es-EC" sz="2000" dirty="0"/>
        </a:p>
      </dgm:t>
    </dgm:pt>
    <dgm:pt modelId="{948671A7-09AB-436B-BEF6-6856C983D322}" type="parTrans" cxnId="{AA65D036-D20D-48C7-B40B-2ACFFF86851F}">
      <dgm:prSet/>
      <dgm:spPr/>
      <dgm:t>
        <a:bodyPr/>
        <a:lstStyle/>
        <a:p>
          <a:endParaRPr lang="es-EC"/>
        </a:p>
      </dgm:t>
    </dgm:pt>
    <dgm:pt modelId="{6C606686-AFB6-480F-8E1D-ECBE54EA458E}" type="sibTrans" cxnId="{AA65D036-D20D-48C7-B40B-2ACFFF86851F}">
      <dgm:prSet/>
      <dgm:spPr/>
      <dgm:t>
        <a:bodyPr/>
        <a:lstStyle/>
        <a:p>
          <a:endParaRPr lang="es-EC"/>
        </a:p>
      </dgm:t>
    </dgm:pt>
    <dgm:pt modelId="{D6560EEA-6696-4BDC-A027-5BF63EEEABAE}">
      <dgm:prSet phldrT="[Texto]"/>
      <dgm:spPr/>
      <dgm:t>
        <a:bodyPr/>
        <a:lstStyle/>
        <a:p>
          <a:r>
            <a:rPr lang="es-EC" dirty="0" smtClean="0"/>
            <a:t>$ 120,071.12</a:t>
          </a:r>
          <a:endParaRPr lang="es-EC" dirty="0"/>
        </a:p>
      </dgm:t>
    </dgm:pt>
    <dgm:pt modelId="{C43D20F3-5416-414E-B388-5CC476987C76}" type="parTrans" cxnId="{8501A07E-39E3-4BFC-A297-889FB47CC424}">
      <dgm:prSet/>
      <dgm:spPr/>
      <dgm:t>
        <a:bodyPr/>
        <a:lstStyle/>
        <a:p>
          <a:endParaRPr lang="es-EC"/>
        </a:p>
      </dgm:t>
    </dgm:pt>
    <dgm:pt modelId="{46F08FD2-170C-4615-A527-95F3554E7D75}" type="sibTrans" cxnId="{8501A07E-39E3-4BFC-A297-889FB47CC424}">
      <dgm:prSet/>
      <dgm:spPr/>
      <dgm:t>
        <a:bodyPr/>
        <a:lstStyle/>
        <a:p>
          <a:endParaRPr lang="es-EC"/>
        </a:p>
      </dgm:t>
    </dgm:pt>
    <dgm:pt modelId="{D8D454D9-85CA-4D9E-94AD-DD7500179AC9}" type="pres">
      <dgm:prSet presAssocID="{1B4D7C55-8C11-4AD0-B886-C58B75CEEEE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A11A7939-F669-4675-AB0B-FBEC414A2D8A}" type="pres">
      <dgm:prSet presAssocID="{B52D21A8-817E-407A-9553-79201D3CBB2F}" presName="composite" presStyleCnt="0"/>
      <dgm:spPr/>
    </dgm:pt>
    <dgm:pt modelId="{7D961ABF-B1D7-4479-833E-0529561D97FE}" type="pres">
      <dgm:prSet presAssocID="{B52D21A8-817E-407A-9553-79201D3CBB2F}" presName="bentUpArrow1" presStyleLbl="alignImgPlace1" presStyleIdx="0" presStyleCnt="2"/>
      <dgm:spPr/>
    </dgm:pt>
    <dgm:pt modelId="{E9E510A6-78F8-4563-94E6-0DBD2C696CD7}" type="pres">
      <dgm:prSet presAssocID="{B52D21A8-817E-407A-9553-79201D3CBB2F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B765C9E-0EDE-4A8D-9E77-81E393AB3E3C}" type="pres">
      <dgm:prSet presAssocID="{B52D21A8-817E-407A-9553-79201D3CBB2F}" presName="ChildText" presStyleLbl="revTx" presStyleIdx="0" presStyleCnt="3" custScaleX="177546" custLinFactNeighborX="61753" custLinFactNeighborY="43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4DA1725-CDA1-4E49-8EB3-616D31378075}" type="pres">
      <dgm:prSet presAssocID="{ECA20EEC-E2CE-4303-B2F0-5C9D366EE1DF}" presName="sibTrans" presStyleCnt="0"/>
      <dgm:spPr/>
    </dgm:pt>
    <dgm:pt modelId="{1AB7806E-2171-4286-9AF8-0DD02560D6CE}" type="pres">
      <dgm:prSet presAssocID="{7D320810-3BEF-4EB1-96FE-E9313383A455}" presName="composite" presStyleCnt="0"/>
      <dgm:spPr/>
    </dgm:pt>
    <dgm:pt modelId="{CBAA0086-04BD-4DA5-B363-B4B59E34D325}" type="pres">
      <dgm:prSet presAssocID="{7D320810-3BEF-4EB1-96FE-E9313383A455}" presName="bentUpArrow1" presStyleLbl="alignImgPlace1" presStyleIdx="1" presStyleCnt="2" custLinFactNeighborX="-26349"/>
      <dgm:spPr/>
    </dgm:pt>
    <dgm:pt modelId="{64EC25C2-4845-4A34-8FD3-A4BA01D3EBB8}" type="pres">
      <dgm:prSet presAssocID="{7D320810-3BEF-4EB1-96FE-E9313383A455}" presName="ParentText" presStyleLbl="node1" presStyleIdx="1" presStyleCnt="3" custLinFactNeighborX="-1781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ACA9434-7826-42D6-92A4-6407D102D39E}" type="pres">
      <dgm:prSet presAssocID="{7D320810-3BEF-4EB1-96FE-E9313383A455}" presName="ChildText" presStyleLbl="revTx" presStyleIdx="1" presStyleCnt="3" custScaleX="167976" custScaleY="75393" custLinFactNeighborX="18567" custLinFactNeighborY="68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71AC050-2C30-44D4-A92E-F9B05AC19B02}" type="pres">
      <dgm:prSet presAssocID="{DEE5A650-E6D0-4FF8-BFD4-0F96B5837660}" presName="sibTrans" presStyleCnt="0"/>
      <dgm:spPr/>
    </dgm:pt>
    <dgm:pt modelId="{509C6D21-8265-451C-A4E4-06B026E0D7B1}" type="pres">
      <dgm:prSet presAssocID="{C756EA4E-A32E-4AB0-BD8E-87EB7F9EE780}" presName="composite" presStyleCnt="0"/>
      <dgm:spPr/>
    </dgm:pt>
    <dgm:pt modelId="{6BDCE1B5-AB69-4EC6-A532-DE4127EC3C4D}" type="pres">
      <dgm:prSet presAssocID="{C756EA4E-A32E-4AB0-BD8E-87EB7F9EE780}" presName="ParentText" presStyleLbl="node1" presStyleIdx="2" presStyleCnt="3" custScaleX="118755" custLinFactNeighborX="-3026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1368E67-3261-4DCE-9C45-605DE0A0E9D1}" type="pres">
      <dgm:prSet presAssocID="{C756EA4E-A32E-4AB0-BD8E-87EB7F9EE780}" presName="FinalChildText" presStyleLbl="revTx" presStyleIdx="2" presStyleCnt="3" custScaleX="178071" custLinFactNeighborX="18011" custLinFactNeighborY="-29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C819027-CD90-4379-A522-0632164C86AA}" srcId="{7D320810-3BEF-4EB1-96FE-E9313383A455}" destId="{E8FA1FA4-B655-4F17-AF52-4160F9C1AC15}" srcOrd="0" destOrd="0" parTransId="{5A44D7E4-15E2-41D7-82E1-C9C7AF4F0F0A}" sibTransId="{0FE285D8-866D-4C01-9AC7-9110F96562A9}"/>
    <dgm:cxn modelId="{17BF8BD7-A256-4DAF-A49D-D751B63C1A14}" srcId="{1B4D7C55-8C11-4AD0-B886-C58B75CEEEE7}" destId="{7D320810-3BEF-4EB1-96FE-E9313383A455}" srcOrd="1" destOrd="0" parTransId="{80446086-A103-4FE5-9D4F-02976E4B493D}" sibTransId="{DEE5A650-E6D0-4FF8-BFD4-0F96B5837660}"/>
    <dgm:cxn modelId="{C19FD2FF-6173-456C-B4DF-3AF48EFE4271}" srcId="{B52D21A8-817E-407A-9553-79201D3CBB2F}" destId="{C6E88F0C-5D14-4C08-B8EE-F2E0612B52E2}" srcOrd="0" destOrd="0" parTransId="{884342E3-FE84-450F-9AB3-6F09A0E7244C}" sibTransId="{91A68B51-27C5-47D6-9134-6B11B9F42FE8}"/>
    <dgm:cxn modelId="{AA65D036-D20D-48C7-B40B-2ACFFF86851F}" srcId="{1B4D7C55-8C11-4AD0-B886-C58B75CEEEE7}" destId="{C756EA4E-A32E-4AB0-BD8E-87EB7F9EE780}" srcOrd="2" destOrd="0" parTransId="{948671A7-09AB-436B-BEF6-6856C983D322}" sibTransId="{6C606686-AFB6-480F-8E1D-ECBE54EA458E}"/>
    <dgm:cxn modelId="{BD526EB7-A81F-4D63-9DDC-C68439144753}" type="presOf" srcId="{E8FA1FA4-B655-4F17-AF52-4160F9C1AC15}" destId="{DACA9434-7826-42D6-92A4-6407D102D39E}" srcOrd="0" destOrd="0" presId="urn:microsoft.com/office/officeart/2005/8/layout/StepDownProcess"/>
    <dgm:cxn modelId="{6ACF0A47-D46F-4F7F-96EB-5274456D5659}" type="presOf" srcId="{B52D21A8-817E-407A-9553-79201D3CBB2F}" destId="{E9E510A6-78F8-4563-94E6-0DBD2C696CD7}" srcOrd="0" destOrd="0" presId="urn:microsoft.com/office/officeart/2005/8/layout/StepDownProcess"/>
    <dgm:cxn modelId="{2AA47E88-4346-482A-AC2D-8781D12C604A}" srcId="{1B4D7C55-8C11-4AD0-B886-C58B75CEEEE7}" destId="{B52D21A8-817E-407A-9553-79201D3CBB2F}" srcOrd="0" destOrd="0" parTransId="{98815030-5CB3-4EF1-A2EA-D6D1C9ED3849}" sibTransId="{ECA20EEC-E2CE-4303-B2F0-5C9D366EE1DF}"/>
    <dgm:cxn modelId="{8501A07E-39E3-4BFC-A297-889FB47CC424}" srcId="{C756EA4E-A32E-4AB0-BD8E-87EB7F9EE780}" destId="{D6560EEA-6696-4BDC-A027-5BF63EEEABAE}" srcOrd="0" destOrd="0" parTransId="{C43D20F3-5416-414E-B388-5CC476987C76}" sibTransId="{46F08FD2-170C-4615-A527-95F3554E7D75}"/>
    <dgm:cxn modelId="{367CF87C-5C9E-4403-AA58-038428DB8EF9}" type="presOf" srcId="{D6560EEA-6696-4BDC-A027-5BF63EEEABAE}" destId="{21368E67-3261-4DCE-9C45-605DE0A0E9D1}" srcOrd="0" destOrd="0" presId="urn:microsoft.com/office/officeart/2005/8/layout/StepDownProcess"/>
    <dgm:cxn modelId="{15F6A2EA-C842-4568-A2BB-F43759CF97B5}" type="presOf" srcId="{C756EA4E-A32E-4AB0-BD8E-87EB7F9EE780}" destId="{6BDCE1B5-AB69-4EC6-A532-DE4127EC3C4D}" srcOrd="0" destOrd="0" presId="urn:microsoft.com/office/officeart/2005/8/layout/StepDownProcess"/>
    <dgm:cxn modelId="{8B9FB237-B37E-48F2-B0A9-278C08260526}" type="presOf" srcId="{C6E88F0C-5D14-4C08-B8EE-F2E0612B52E2}" destId="{EB765C9E-0EDE-4A8D-9E77-81E393AB3E3C}" srcOrd="0" destOrd="0" presId="urn:microsoft.com/office/officeart/2005/8/layout/StepDownProcess"/>
    <dgm:cxn modelId="{93999988-F170-45EF-96DD-A127C6467EB5}" type="presOf" srcId="{1B4D7C55-8C11-4AD0-B886-C58B75CEEEE7}" destId="{D8D454D9-85CA-4D9E-94AD-DD7500179AC9}" srcOrd="0" destOrd="0" presId="urn:microsoft.com/office/officeart/2005/8/layout/StepDownProcess"/>
    <dgm:cxn modelId="{FC7F185B-2B18-4FE1-B32F-5303AFBECC46}" type="presOf" srcId="{7D320810-3BEF-4EB1-96FE-E9313383A455}" destId="{64EC25C2-4845-4A34-8FD3-A4BA01D3EBB8}" srcOrd="0" destOrd="0" presId="urn:microsoft.com/office/officeart/2005/8/layout/StepDownProcess"/>
    <dgm:cxn modelId="{A61F2973-AA0F-49A3-AB0E-D354562C6D7E}" type="presParOf" srcId="{D8D454D9-85CA-4D9E-94AD-DD7500179AC9}" destId="{A11A7939-F669-4675-AB0B-FBEC414A2D8A}" srcOrd="0" destOrd="0" presId="urn:microsoft.com/office/officeart/2005/8/layout/StepDownProcess"/>
    <dgm:cxn modelId="{12ADE14D-6834-40ED-9E61-9AFE56555F97}" type="presParOf" srcId="{A11A7939-F669-4675-AB0B-FBEC414A2D8A}" destId="{7D961ABF-B1D7-4479-833E-0529561D97FE}" srcOrd="0" destOrd="0" presId="urn:microsoft.com/office/officeart/2005/8/layout/StepDownProcess"/>
    <dgm:cxn modelId="{BFCC734B-E14C-43A6-A955-6BBB08457F56}" type="presParOf" srcId="{A11A7939-F669-4675-AB0B-FBEC414A2D8A}" destId="{E9E510A6-78F8-4563-94E6-0DBD2C696CD7}" srcOrd="1" destOrd="0" presId="urn:microsoft.com/office/officeart/2005/8/layout/StepDownProcess"/>
    <dgm:cxn modelId="{73E27C48-199D-4942-A2CF-936FD6C541FB}" type="presParOf" srcId="{A11A7939-F669-4675-AB0B-FBEC414A2D8A}" destId="{EB765C9E-0EDE-4A8D-9E77-81E393AB3E3C}" srcOrd="2" destOrd="0" presId="urn:microsoft.com/office/officeart/2005/8/layout/StepDownProcess"/>
    <dgm:cxn modelId="{CE572D79-A279-4250-954F-74F2BC8225C7}" type="presParOf" srcId="{D8D454D9-85CA-4D9E-94AD-DD7500179AC9}" destId="{C4DA1725-CDA1-4E49-8EB3-616D31378075}" srcOrd="1" destOrd="0" presId="urn:microsoft.com/office/officeart/2005/8/layout/StepDownProcess"/>
    <dgm:cxn modelId="{65A05A15-5162-4BF4-8C20-C7881E717C62}" type="presParOf" srcId="{D8D454D9-85CA-4D9E-94AD-DD7500179AC9}" destId="{1AB7806E-2171-4286-9AF8-0DD02560D6CE}" srcOrd="2" destOrd="0" presId="urn:microsoft.com/office/officeart/2005/8/layout/StepDownProcess"/>
    <dgm:cxn modelId="{1A5AACDC-5B4E-4EE0-9E8A-0B4088B7A350}" type="presParOf" srcId="{1AB7806E-2171-4286-9AF8-0DD02560D6CE}" destId="{CBAA0086-04BD-4DA5-B363-B4B59E34D325}" srcOrd="0" destOrd="0" presId="urn:microsoft.com/office/officeart/2005/8/layout/StepDownProcess"/>
    <dgm:cxn modelId="{8C0553CD-6321-46B9-B841-2B4CD29CD836}" type="presParOf" srcId="{1AB7806E-2171-4286-9AF8-0DD02560D6CE}" destId="{64EC25C2-4845-4A34-8FD3-A4BA01D3EBB8}" srcOrd="1" destOrd="0" presId="urn:microsoft.com/office/officeart/2005/8/layout/StepDownProcess"/>
    <dgm:cxn modelId="{1CE2BA3E-31DD-4912-A6D5-820073B8F4E5}" type="presParOf" srcId="{1AB7806E-2171-4286-9AF8-0DD02560D6CE}" destId="{DACA9434-7826-42D6-92A4-6407D102D39E}" srcOrd="2" destOrd="0" presId="urn:microsoft.com/office/officeart/2005/8/layout/StepDownProcess"/>
    <dgm:cxn modelId="{76645398-6342-470C-964A-0258094F5CB5}" type="presParOf" srcId="{D8D454D9-85CA-4D9E-94AD-DD7500179AC9}" destId="{F71AC050-2C30-44D4-A92E-F9B05AC19B02}" srcOrd="3" destOrd="0" presId="urn:microsoft.com/office/officeart/2005/8/layout/StepDownProcess"/>
    <dgm:cxn modelId="{5EF5950F-1596-410C-BAC3-AA2D3B516995}" type="presParOf" srcId="{D8D454D9-85CA-4D9E-94AD-DD7500179AC9}" destId="{509C6D21-8265-451C-A4E4-06B026E0D7B1}" srcOrd="4" destOrd="0" presId="urn:microsoft.com/office/officeart/2005/8/layout/StepDownProcess"/>
    <dgm:cxn modelId="{8186D0BE-C4AD-4CBB-ABB8-4947A8F44283}" type="presParOf" srcId="{509C6D21-8265-451C-A4E4-06B026E0D7B1}" destId="{6BDCE1B5-AB69-4EC6-A532-DE4127EC3C4D}" srcOrd="0" destOrd="0" presId="urn:microsoft.com/office/officeart/2005/8/layout/StepDownProcess"/>
    <dgm:cxn modelId="{8C72C85C-14E5-40BB-BDB0-93C5EAAFDAA1}" type="presParOf" srcId="{509C6D21-8265-451C-A4E4-06B026E0D7B1}" destId="{21368E67-3261-4DCE-9C45-605DE0A0E9D1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4D7C55-8C11-4AD0-B886-C58B75CEEEE7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52D21A8-817E-407A-9553-79201D3CBB2F}">
      <dgm:prSet phldrT="[Texto]"/>
      <dgm:spPr/>
      <dgm:t>
        <a:bodyPr/>
        <a:lstStyle/>
        <a:p>
          <a:pPr algn="ctr"/>
          <a:r>
            <a:rPr lang="es-EC" dirty="0" smtClean="0"/>
            <a:t>1</a:t>
          </a:r>
          <a:endParaRPr lang="es-EC" dirty="0"/>
        </a:p>
      </dgm:t>
    </dgm:pt>
    <dgm:pt modelId="{98815030-5CB3-4EF1-A2EA-D6D1C9ED3849}" type="parTrans" cxnId="{2AA47E88-4346-482A-AC2D-8781D12C604A}">
      <dgm:prSet/>
      <dgm:spPr/>
      <dgm:t>
        <a:bodyPr/>
        <a:lstStyle/>
        <a:p>
          <a:endParaRPr lang="es-EC"/>
        </a:p>
      </dgm:t>
    </dgm:pt>
    <dgm:pt modelId="{ECA20EEC-E2CE-4303-B2F0-5C9D366EE1DF}" type="sibTrans" cxnId="{2AA47E88-4346-482A-AC2D-8781D12C604A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es-EC"/>
        </a:p>
      </dgm:t>
    </dgm:pt>
    <dgm:pt modelId="{C6E88F0C-5D14-4C08-B8EE-F2E0612B52E2}">
      <dgm:prSet phldrT="[Texto]"/>
      <dgm:spPr/>
      <dgm:t>
        <a:bodyPr/>
        <a:lstStyle/>
        <a:p>
          <a:r>
            <a:rPr lang="es-EC" dirty="0" smtClean="0"/>
            <a:t>GASTOS CORRIENTES</a:t>
          </a:r>
          <a:endParaRPr lang="es-EC" dirty="0"/>
        </a:p>
      </dgm:t>
    </dgm:pt>
    <dgm:pt modelId="{884342E3-FE84-450F-9AB3-6F09A0E7244C}" type="parTrans" cxnId="{C19FD2FF-6173-456C-B4DF-3AF48EFE4271}">
      <dgm:prSet/>
      <dgm:spPr/>
      <dgm:t>
        <a:bodyPr/>
        <a:lstStyle/>
        <a:p>
          <a:endParaRPr lang="es-EC"/>
        </a:p>
      </dgm:t>
    </dgm:pt>
    <dgm:pt modelId="{91A68B51-27C5-47D6-9134-6B11B9F42FE8}" type="sibTrans" cxnId="{C19FD2FF-6173-456C-B4DF-3AF48EFE4271}">
      <dgm:prSet/>
      <dgm:spPr/>
      <dgm:t>
        <a:bodyPr/>
        <a:lstStyle/>
        <a:p>
          <a:endParaRPr lang="es-EC"/>
        </a:p>
      </dgm:t>
    </dgm:pt>
    <dgm:pt modelId="{7D320810-3BEF-4EB1-96FE-E9313383A455}">
      <dgm:prSet phldrT="[Texto]"/>
      <dgm:spPr/>
      <dgm:t>
        <a:bodyPr/>
        <a:lstStyle/>
        <a:p>
          <a:r>
            <a:rPr lang="es-EC" dirty="0" smtClean="0"/>
            <a:t>2</a:t>
          </a:r>
          <a:endParaRPr lang="es-EC" dirty="0"/>
        </a:p>
      </dgm:t>
    </dgm:pt>
    <dgm:pt modelId="{80446086-A103-4FE5-9D4F-02976E4B493D}" type="parTrans" cxnId="{17BF8BD7-A256-4DAF-A49D-D751B63C1A14}">
      <dgm:prSet/>
      <dgm:spPr/>
      <dgm:t>
        <a:bodyPr/>
        <a:lstStyle/>
        <a:p>
          <a:endParaRPr lang="es-EC"/>
        </a:p>
      </dgm:t>
    </dgm:pt>
    <dgm:pt modelId="{DEE5A650-E6D0-4FF8-BFD4-0F96B5837660}" type="sibTrans" cxnId="{17BF8BD7-A256-4DAF-A49D-D751B63C1A1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EC"/>
        </a:p>
      </dgm:t>
    </dgm:pt>
    <dgm:pt modelId="{E8FA1FA4-B655-4F17-AF52-4160F9C1AC15}">
      <dgm:prSet phldrT="[Texto]"/>
      <dgm:spPr/>
      <dgm:t>
        <a:bodyPr/>
        <a:lstStyle/>
        <a:p>
          <a:r>
            <a:rPr lang="es-EC" spc="-150" dirty="0" smtClean="0"/>
            <a:t>GASTOS DE INVERSIÓN</a:t>
          </a:r>
          <a:endParaRPr lang="es-EC" spc="-150" dirty="0"/>
        </a:p>
      </dgm:t>
    </dgm:pt>
    <dgm:pt modelId="{5A44D7E4-15E2-41D7-82E1-C9C7AF4F0F0A}" type="parTrans" cxnId="{1C819027-CD90-4379-A522-0632164C86AA}">
      <dgm:prSet/>
      <dgm:spPr/>
      <dgm:t>
        <a:bodyPr/>
        <a:lstStyle/>
        <a:p>
          <a:endParaRPr lang="es-EC"/>
        </a:p>
      </dgm:t>
    </dgm:pt>
    <dgm:pt modelId="{0FE285D8-866D-4C01-9AC7-9110F96562A9}" type="sibTrans" cxnId="{1C819027-CD90-4379-A522-0632164C86AA}">
      <dgm:prSet/>
      <dgm:spPr/>
      <dgm:t>
        <a:bodyPr/>
        <a:lstStyle/>
        <a:p>
          <a:endParaRPr lang="es-EC"/>
        </a:p>
      </dgm:t>
    </dgm:pt>
    <dgm:pt modelId="{C9D1D8F3-F1A2-4FA4-ADF0-6C9CBCA97221}" type="pres">
      <dgm:prSet presAssocID="{1B4D7C55-8C11-4AD0-B886-C58B75CEEEE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C"/>
        </a:p>
      </dgm:t>
    </dgm:pt>
    <dgm:pt modelId="{B34536BA-5149-480B-ADDE-314C1B704B0F}" type="pres">
      <dgm:prSet presAssocID="{1B4D7C55-8C11-4AD0-B886-C58B75CEEEE7}" presName="dot1" presStyleLbl="alignNode1" presStyleIdx="0" presStyleCnt="10"/>
      <dgm:spPr/>
    </dgm:pt>
    <dgm:pt modelId="{FAA3651F-5592-4BE3-B421-8B35FE5D8310}" type="pres">
      <dgm:prSet presAssocID="{1B4D7C55-8C11-4AD0-B886-C58B75CEEEE7}" presName="dot2" presStyleLbl="alignNode1" presStyleIdx="1" presStyleCnt="10"/>
      <dgm:spPr/>
    </dgm:pt>
    <dgm:pt modelId="{41DE48E7-0234-4101-B006-FA0A35119249}" type="pres">
      <dgm:prSet presAssocID="{1B4D7C55-8C11-4AD0-B886-C58B75CEEEE7}" presName="dot3" presStyleLbl="alignNode1" presStyleIdx="2" presStyleCnt="10"/>
      <dgm:spPr/>
    </dgm:pt>
    <dgm:pt modelId="{F31F74AD-5D2A-429A-80D8-7E79AB867F53}" type="pres">
      <dgm:prSet presAssocID="{1B4D7C55-8C11-4AD0-B886-C58B75CEEEE7}" presName="dotArrow1" presStyleLbl="alignNode1" presStyleIdx="3" presStyleCnt="10"/>
      <dgm:spPr/>
    </dgm:pt>
    <dgm:pt modelId="{506F34C1-65FC-48BD-AEFC-4EA12BDE3E85}" type="pres">
      <dgm:prSet presAssocID="{1B4D7C55-8C11-4AD0-B886-C58B75CEEEE7}" presName="dotArrow2" presStyleLbl="alignNode1" presStyleIdx="4" presStyleCnt="10"/>
      <dgm:spPr/>
    </dgm:pt>
    <dgm:pt modelId="{79EA91E8-DEBF-4040-BA1C-8F51DFEAF846}" type="pres">
      <dgm:prSet presAssocID="{1B4D7C55-8C11-4AD0-B886-C58B75CEEEE7}" presName="dotArrow3" presStyleLbl="alignNode1" presStyleIdx="5" presStyleCnt="10"/>
      <dgm:spPr/>
    </dgm:pt>
    <dgm:pt modelId="{66BECF2A-C5E6-4B87-9966-FC771ED9C35A}" type="pres">
      <dgm:prSet presAssocID="{1B4D7C55-8C11-4AD0-B886-C58B75CEEEE7}" presName="dotArrow4" presStyleLbl="alignNode1" presStyleIdx="6" presStyleCnt="10"/>
      <dgm:spPr/>
    </dgm:pt>
    <dgm:pt modelId="{49B1F07D-8501-4DA5-A159-265EEFF57ACC}" type="pres">
      <dgm:prSet presAssocID="{1B4D7C55-8C11-4AD0-B886-C58B75CEEEE7}" presName="dotArrow5" presStyleLbl="alignNode1" presStyleIdx="7" presStyleCnt="10"/>
      <dgm:spPr/>
    </dgm:pt>
    <dgm:pt modelId="{8543712A-7348-4BD4-9DB9-EEB300789681}" type="pres">
      <dgm:prSet presAssocID="{1B4D7C55-8C11-4AD0-B886-C58B75CEEEE7}" presName="dotArrow6" presStyleLbl="alignNode1" presStyleIdx="8" presStyleCnt="10"/>
      <dgm:spPr/>
    </dgm:pt>
    <dgm:pt modelId="{AA44C640-599E-4507-A3C0-77C553CF8273}" type="pres">
      <dgm:prSet presAssocID="{1B4D7C55-8C11-4AD0-B886-C58B75CEEEE7}" presName="dotArrow7" presStyleLbl="alignNode1" presStyleIdx="9" presStyleCnt="10"/>
      <dgm:spPr/>
    </dgm:pt>
    <dgm:pt modelId="{CCECF30A-7DFB-43B5-AEC0-CAC3D0EEFEC1}" type="pres">
      <dgm:prSet presAssocID="{B52D21A8-817E-407A-9553-79201D3CBB2F}" presName="parTx1" presStyleLbl="node1" presStyleIdx="0" presStyleCnt="2" custScaleX="41607" custLinFactNeighborX="-23134" custLinFactNeighborY="7012"/>
      <dgm:spPr/>
      <dgm:t>
        <a:bodyPr/>
        <a:lstStyle/>
        <a:p>
          <a:endParaRPr lang="es-EC"/>
        </a:p>
      </dgm:t>
    </dgm:pt>
    <dgm:pt modelId="{738ECECB-7726-440E-8555-81B4AC47A3C3}" type="pres">
      <dgm:prSet presAssocID="{B52D21A8-817E-407A-9553-79201D3CBB2F}" presName="desTx1" presStyleLbl="revTx" presStyleIdx="0" presStyleCnt="2" custLinFactNeighborX="-44537" custLinFactNeighborY="701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7840079-0C7A-43D9-A4B7-0D39F63EA080}" type="pres">
      <dgm:prSet presAssocID="{ECA20EEC-E2CE-4303-B2F0-5C9D366EE1DF}" presName="picture1" presStyleCnt="0"/>
      <dgm:spPr/>
    </dgm:pt>
    <dgm:pt modelId="{855F743A-4930-4B07-BD22-A0EC6301BE97}" type="pres">
      <dgm:prSet presAssocID="{ECA20EEC-E2CE-4303-B2F0-5C9D366EE1DF}" presName="imageRepeatNode" presStyleLbl="fgImgPlace1" presStyleIdx="0" presStyleCnt="2"/>
      <dgm:spPr/>
      <dgm:t>
        <a:bodyPr/>
        <a:lstStyle/>
        <a:p>
          <a:endParaRPr lang="es-EC"/>
        </a:p>
      </dgm:t>
    </dgm:pt>
    <dgm:pt modelId="{CBE219BF-B86C-474A-A14A-5F74AA8F5F1F}" type="pres">
      <dgm:prSet presAssocID="{7D320810-3BEF-4EB1-96FE-E9313383A455}" presName="parTx2" presStyleLbl="node1" presStyleIdx="1" presStyleCnt="2" custScaleX="37888" custLinFactNeighborX="-27308" custLinFactNeighborY="6576"/>
      <dgm:spPr/>
      <dgm:t>
        <a:bodyPr/>
        <a:lstStyle/>
        <a:p>
          <a:endParaRPr lang="es-EC"/>
        </a:p>
      </dgm:t>
    </dgm:pt>
    <dgm:pt modelId="{7EE0D6BC-DB8A-45AE-9F03-3E585AE9CB65}" type="pres">
      <dgm:prSet presAssocID="{7D320810-3BEF-4EB1-96FE-E9313383A455}" presName="desTx2" presStyleLbl="revTx" presStyleIdx="1" presStyleCnt="2" custScaleX="186040" custLinFactNeighborX="-42637" custLinFactNeighborY="657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C621234-BF6B-4C4F-BD8D-293727A1BBD3}" type="pres">
      <dgm:prSet presAssocID="{DEE5A650-E6D0-4FF8-BFD4-0F96B5837660}" presName="picture2" presStyleCnt="0"/>
      <dgm:spPr/>
    </dgm:pt>
    <dgm:pt modelId="{3868980A-7D13-442A-9B26-87E87695099F}" type="pres">
      <dgm:prSet presAssocID="{DEE5A650-E6D0-4FF8-BFD4-0F96B5837660}" presName="imageRepeatNode" presStyleLbl="fgImgPlace1" presStyleIdx="1" presStyleCnt="2"/>
      <dgm:spPr/>
      <dgm:t>
        <a:bodyPr/>
        <a:lstStyle/>
        <a:p>
          <a:endParaRPr lang="es-EC"/>
        </a:p>
      </dgm:t>
    </dgm:pt>
  </dgm:ptLst>
  <dgm:cxnLst>
    <dgm:cxn modelId="{17BF8BD7-A256-4DAF-A49D-D751B63C1A14}" srcId="{1B4D7C55-8C11-4AD0-B886-C58B75CEEEE7}" destId="{7D320810-3BEF-4EB1-96FE-E9313383A455}" srcOrd="1" destOrd="0" parTransId="{80446086-A103-4FE5-9D4F-02976E4B493D}" sibTransId="{DEE5A650-E6D0-4FF8-BFD4-0F96B5837660}"/>
    <dgm:cxn modelId="{E2307D4E-B81E-4D17-9ACE-38AE8E4B1127}" type="presOf" srcId="{E8FA1FA4-B655-4F17-AF52-4160F9C1AC15}" destId="{7EE0D6BC-DB8A-45AE-9F03-3E585AE9CB65}" srcOrd="0" destOrd="0" presId="urn:microsoft.com/office/officeart/2008/layout/AscendingPictureAccentProcess"/>
    <dgm:cxn modelId="{5451D91C-2BAC-4EF6-A3CA-013CC114A990}" type="presOf" srcId="{ECA20EEC-E2CE-4303-B2F0-5C9D366EE1DF}" destId="{855F743A-4930-4B07-BD22-A0EC6301BE97}" srcOrd="0" destOrd="0" presId="urn:microsoft.com/office/officeart/2008/layout/AscendingPictureAccentProcess"/>
    <dgm:cxn modelId="{2AA47E88-4346-482A-AC2D-8781D12C604A}" srcId="{1B4D7C55-8C11-4AD0-B886-C58B75CEEEE7}" destId="{B52D21A8-817E-407A-9553-79201D3CBB2F}" srcOrd="0" destOrd="0" parTransId="{98815030-5CB3-4EF1-A2EA-D6D1C9ED3849}" sibTransId="{ECA20EEC-E2CE-4303-B2F0-5C9D366EE1DF}"/>
    <dgm:cxn modelId="{62308F6F-E5FA-4972-B80D-BCABDA51E022}" type="presOf" srcId="{1B4D7C55-8C11-4AD0-B886-C58B75CEEEE7}" destId="{C9D1D8F3-F1A2-4FA4-ADF0-6C9CBCA97221}" srcOrd="0" destOrd="0" presId="urn:microsoft.com/office/officeart/2008/layout/AscendingPictureAccentProcess"/>
    <dgm:cxn modelId="{1C819027-CD90-4379-A522-0632164C86AA}" srcId="{7D320810-3BEF-4EB1-96FE-E9313383A455}" destId="{E8FA1FA4-B655-4F17-AF52-4160F9C1AC15}" srcOrd="0" destOrd="0" parTransId="{5A44D7E4-15E2-41D7-82E1-C9C7AF4F0F0A}" sibTransId="{0FE285D8-866D-4C01-9AC7-9110F96562A9}"/>
    <dgm:cxn modelId="{09613218-1335-4A69-ADA6-9623BFBE2D5E}" type="presOf" srcId="{C6E88F0C-5D14-4C08-B8EE-F2E0612B52E2}" destId="{738ECECB-7726-440E-8555-81B4AC47A3C3}" srcOrd="0" destOrd="0" presId="urn:microsoft.com/office/officeart/2008/layout/AscendingPictureAccentProcess"/>
    <dgm:cxn modelId="{C21FBF68-DC5B-4180-96D8-F2AA71C0FCA2}" type="presOf" srcId="{DEE5A650-E6D0-4FF8-BFD4-0F96B5837660}" destId="{3868980A-7D13-442A-9B26-87E87695099F}" srcOrd="0" destOrd="0" presId="urn:microsoft.com/office/officeart/2008/layout/AscendingPictureAccentProcess"/>
    <dgm:cxn modelId="{C19FD2FF-6173-456C-B4DF-3AF48EFE4271}" srcId="{B52D21A8-817E-407A-9553-79201D3CBB2F}" destId="{C6E88F0C-5D14-4C08-B8EE-F2E0612B52E2}" srcOrd="0" destOrd="0" parTransId="{884342E3-FE84-450F-9AB3-6F09A0E7244C}" sibTransId="{91A68B51-27C5-47D6-9134-6B11B9F42FE8}"/>
    <dgm:cxn modelId="{7F212513-F1DE-410F-AAF7-83B95E58B1BE}" type="presOf" srcId="{B52D21A8-817E-407A-9553-79201D3CBB2F}" destId="{CCECF30A-7DFB-43B5-AEC0-CAC3D0EEFEC1}" srcOrd="0" destOrd="0" presId="urn:microsoft.com/office/officeart/2008/layout/AscendingPictureAccentProcess"/>
    <dgm:cxn modelId="{C8A87E51-154F-4026-84DF-94AF3E3EDDAE}" type="presOf" srcId="{7D320810-3BEF-4EB1-96FE-E9313383A455}" destId="{CBE219BF-B86C-474A-A14A-5F74AA8F5F1F}" srcOrd="0" destOrd="0" presId="urn:microsoft.com/office/officeart/2008/layout/AscendingPictureAccentProcess"/>
    <dgm:cxn modelId="{917331F8-77ED-4193-A256-5BA20D894B4D}" type="presParOf" srcId="{C9D1D8F3-F1A2-4FA4-ADF0-6C9CBCA97221}" destId="{B34536BA-5149-480B-ADDE-314C1B704B0F}" srcOrd="0" destOrd="0" presId="urn:microsoft.com/office/officeart/2008/layout/AscendingPictureAccentProcess"/>
    <dgm:cxn modelId="{152FD243-220B-4E6C-847D-3086AE4EC705}" type="presParOf" srcId="{C9D1D8F3-F1A2-4FA4-ADF0-6C9CBCA97221}" destId="{FAA3651F-5592-4BE3-B421-8B35FE5D8310}" srcOrd="1" destOrd="0" presId="urn:microsoft.com/office/officeart/2008/layout/AscendingPictureAccentProcess"/>
    <dgm:cxn modelId="{43ADCCB2-9552-456B-83BE-42EE0823E14E}" type="presParOf" srcId="{C9D1D8F3-F1A2-4FA4-ADF0-6C9CBCA97221}" destId="{41DE48E7-0234-4101-B006-FA0A35119249}" srcOrd="2" destOrd="0" presId="urn:microsoft.com/office/officeart/2008/layout/AscendingPictureAccentProcess"/>
    <dgm:cxn modelId="{7ACE3F7B-9406-43FF-AA7B-57FF2B160ACF}" type="presParOf" srcId="{C9D1D8F3-F1A2-4FA4-ADF0-6C9CBCA97221}" destId="{F31F74AD-5D2A-429A-80D8-7E79AB867F53}" srcOrd="3" destOrd="0" presId="urn:microsoft.com/office/officeart/2008/layout/AscendingPictureAccentProcess"/>
    <dgm:cxn modelId="{1BBC4E53-6EDF-406C-AA36-9E1AE3458518}" type="presParOf" srcId="{C9D1D8F3-F1A2-4FA4-ADF0-6C9CBCA97221}" destId="{506F34C1-65FC-48BD-AEFC-4EA12BDE3E85}" srcOrd="4" destOrd="0" presId="urn:microsoft.com/office/officeart/2008/layout/AscendingPictureAccentProcess"/>
    <dgm:cxn modelId="{F9E6E4DE-07A4-4102-9821-C1A5E011F68A}" type="presParOf" srcId="{C9D1D8F3-F1A2-4FA4-ADF0-6C9CBCA97221}" destId="{79EA91E8-DEBF-4040-BA1C-8F51DFEAF846}" srcOrd="5" destOrd="0" presId="urn:microsoft.com/office/officeart/2008/layout/AscendingPictureAccentProcess"/>
    <dgm:cxn modelId="{1AB10C79-7D72-4810-A464-ADA59E5CAF9F}" type="presParOf" srcId="{C9D1D8F3-F1A2-4FA4-ADF0-6C9CBCA97221}" destId="{66BECF2A-C5E6-4B87-9966-FC771ED9C35A}" srcOrd="6" destOrd="0" presId="urn:microsoft.com/office/officeart/2008/layout/AscendingPictureAccentProcess"/>
    <dgm:cxn modelId="{6C678CF2-D19E-44FE-B3C9-182603453416}" type="presParOf" srcId="{C9D1D8F3-F1A2-4FA4-ADF0-6C9CBCA97221}" destId="{49B1F07D-8501-4DA5-A159-265EEFF57ACC}" srcOrd="7" destOrd="0" presId="urn:microsoft.com/office/officeart/2008/layout/AscendingPictureAccentProcess"/>
    <dgm:cxn modelId="{4AF13A01-502C-4512-85A9-E1BF3D7F30B0}" type="presParOf" srcId="{C9D1D8F3-F1A2-4FA4-ADF0-6C9CBCA97221}" destId="{8543712A-7348-4BD4-9DB9-EEB300789681}" srcOrd="8" destOrd="0" presId="urn:microsoft.com/office/officeart/2008/layout/AscendingPictureAccentProcess"/>
    <dgm:cxn modelId="{B4761329-F881-45DE-B4CE-358F50943AE3}" type="presParOf" srcId="{C9D1D8F3-F1A2-4FA4-ADF0-6C9CBCA97221}" destId="{AA44C640-599E-4507-A3C0-77C553CF8273}" srcOrd="9" destOrd="0" presId="urn:microsoft.com/office/officeart/2008/layout/AscendingPictureAccentProcess"/>
    <dgm:cxn modelId="{2E727FDF-19C4-4906-B979-A237BC7F3595}" type="presParOf" srcId="{C9D1D8F3-F1A2-4FA4-ADF0-6C9CBCA97221}" destId="{CCECF30A-7DFB-43B5-AEC0-CAC3D0EEFEC1}" srcOrd="10" destOrd="0" presId="urn:microsoft.com/office/officeart/2008/layout/AscendingPictureAccentProcess"/>
    <dgm:cxn modelId="{5557D44C-1F8C-4C56-8A08-02DAE78BDAA6}" type="presParOf" srcId="{C9D1D8F3-F1A2-4FA4-ADF0-6C9CBCA97221}" destId="{738ECECB-7726-440E-8555-81B4AC47A3C3}" srcOrd="11" destOrd="0" presId="urn:microsoft.com/office/officeart/2008/layout/AscendingPictureAccentProcess"/>
    <dgm:cxn modelId="{E1F99504-CC31-482B-B8C1-BA9CA0A0D1A1}" type="presParOf" srcId="{C9D1D8F3-F1A2-4FA4-ADF0-6C9CBCA97221}" destId="{B7840079-0C7A-43D9-A4B7-0D39F63EA080}" srcOrd="12" destOrd="0" presId="urn:microsoft.com/office/officeart/2008/layout/AscendingPictureAccentProcess"/>
    <dgm:cxn modelId="{2F233DE0-C2FB-4E5B-BDE0-A32800CCBACA}" type="presParOf" srcId="{B7840079-0C7A-43D9-A4B7-0D39F63EA080}" destId="{855F743A-4930-4B07-BD22-A0EC6301BE97}" srcOrd="0" destOrd="0" presId="urn:microsoft.com/office/officeart/2008/layout/AscendingPictureAccentProcess"/>
    <dgm:cxn modelId="{1ABE49B0-1E57-4045-B661-E823869A6F25}" type="presParOf" srcId="{C9D1D8F3-F1A2-4FA4-ADF0-6C9CBCA97221}" destId="{CBE219BF-B86C-474A-A14A-5F74AA8F5F1F}" srcOrd="13" destOrd="0" presId="urn:microsoft.com/office/officeart/2008/layout/AscendingPictureAccentProcess"/>
    <dgm:cxn modelId="{BFBE58AF-5F38-48A0-87E2-80B75351B04C}" type="presParOf" srcId="{C9D1D8F3-F1A2-4FA4-ADF0-6C9CBCA97221}" destId="{7EE0D6BC-DB8A-45AE-9F03-3E585AE9CB65}" srcOrd="14" destOrd="0" presId="urn:microsoft.com/office/officeart/2008/layout/AscendingPictureAccentProcess"/>
    <dgm:cxn modelId="{BD0F40A2-2383-49CC-BF00-408DF36B4F8D}" type="presParOf" srcId="{C9D1D8F3-F1A2-4FA4-ADF0-6C9CBCA97221}" destId="{1C621234-BF6B-4C4F-BD8D-293727A1BBD3}" srcOrd="15" destOrd="0" presId="urn:microsoft.com/office/officeart/2008/layout/AscendingPictureAccentProcess"/>
    <dgm:cxn modelId="{7EE2E331-13D0-4DC6-94E2-DBB13B089567}" type="presParOf" srcId="{1C621234-BF6B-4C4F-BD8D-293727A1BBD3}" destId="{3868980A-7D13-442A-9B26-87E87695099F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767D-42BB-45C8-BF23-550F559BC0AA}" type="datetimeFigureOut">
              <a:rPr lang="es-EC" smtClean="0"/>
              <a:pPr/>
              <a:t>27/5/2017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11560" y="5445224"/>
            <a:ext cx="6400800" cy="1008112"/>
          </a:xfrm>
          <a:prstGeom prst="roundRect">
            <a:avLst>
              <a:gd name="adj" fmla="val 2364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s-EC" b="1" dirty="0" smtClean="0">
                <a:solidFill>
                  <a:schemeClr val="tx1"/>
                </a:solidFill>
              </a:rPr>
              <a:t>RENDICIÓN DE CUENTAS EJERCICIO FISCAL 2016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188640"/>
            <a:ext cx="83775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C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pperplate Gothic Bold" pitchFamily="34" charset="0"/>
              </a:rPr>
              <a:t>Gad Parroquial La Unión</a:t>
            </a:r>
            <a:endParaRPr lang="es-EC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opperplate Gothic Bold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85" y="1913800"/>
            <a:ext cx="5585419" cy="350824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332656"/>
            <a:ext cx="4752528" cy="1143000"/>
          </a:xfrm>
          <a:prstGeom prst="roundRect">
            <a:avLst>
              <a:gd name="adj" fmla="val 2774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C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skerville Old Face" pitchFamily="18" charset="0"/>
              </a:rPr>
              <a:t>INGRESOS</a:t>
            </a:r>
            <a:endParaRPr lang="es-EC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askerville Old Face" pitchFamily="18" charset="0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239352041"/>
              </p:ext>
            </p:extLst>
          </p:nvPr>
        </p:nvGraphicFramePr>
        <p:xfrm>
          <a:off x="-108519" y="1480917"/>
          <a:ext cx="9252520" cy="4756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8 CuadroTexto"/>
          <p:cNvSpPr txBox="1"/>
          <p:nvPr/>
        </p:nvSpPr>
        <p:spPr>
          <a:xfrm>
            <a:off x="3098097" y="6319076"/>
            <a:ext cx="3202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 smtClean="0">
                <a:latin typeface="Copperplate Gothic Bold" pitchFamily="34" charset="0"/>
              </a:rPr>
              <a:t>TOTAL INGRESOS</a:t>
            </a:r>
            <a:endParaRPr lang="es-EC" sz="2400" b="1" dirty="0">
              <a:latin typeface="Copperplate Gothic Bold" pitchFamily="34" charset="0"/>
            </a:endParaRPr>
          </a:p>
        </p:txBody>
      </p:sp>
      <p:sp>
        <p:nvSpPr>
          <p:cNvPr id="6" name="9 CuadroTexto"/>
          <p:cNvSpPr txBox="1"/>
          <p:nvPr/>
        </p:nvSpPr>
        <p:spPr>
          <a:xfrm>
            <a:off x="6300192" y="6257522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$ 301,537.44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10 Rectángulo redondeado"/>
          <p:cNvSpPr/>
          <p:nvPr/>
        </p:nvSpPr>
        <p:spPr>
          <a:xfrm>
            <a:off x="3098096" y="6257522"/>
            <a:ext cx="5578359" cy="576064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633155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269776"/>
            <a:ext cx="4752528" cy="1143000"/>
          </a:xfrm>
          <a:prstGeom prst="roundRect">
            <a:avLst>
              <a:gd name="adj" fmla="val 2774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C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skerville Old Face" pitchFamily="18" charset="0"/>
              </a:rPr>
              <a:t>GASTOS</a:t>
            </a:r>
            <a:endParaRPr lang="es-EC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askerville Old Face" pitchFamily="18" charset="0"/>
            </a:endParaRP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472422977"/>
              </p:ext>
            </p:extLst>
          </p:nvPr>
        </p:nvGraphicFramePr>
        <p:xfrm>
          <a:off x="713803" y="620688"/>
          <a:ext cx="8250685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Ø"/>
            </a:pPr>
            <a:r>
              <a:rPr lang="es-EC" dirty="0" smtClean="0"/>
              <a:t>GASTOS CORRIENTES</a:t>
            </a:r>
            <a:endParaRPr lang="es-EC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2448272"/>
          </a:xfrm>
        </p:spPr>
        <p:txBody>
          <a:bodyPr/>
          <a:lstStyle/>
          <a:p>
            <a:r>
              <a:rPr lang="es-EC" dirty="0" smtClean="0"/>
              <a:t>Gastos en Personal:</a:t>
            </a:r>
          </a:p>
          <a:p>
            <a:pPr lvl="1"/>
            <a:r>
              <a:rPr lang="es-EC" sz="2400" b="1" dirty="0" smtClean="0"/>
              <a:t>Remuneraciones Unificadas</a:t>
            </a:r>
          </a:p>
          <a:p>
            <a:pPr lvl="1"/>
            <a:r>
              <a:rPr lang="es-EC" sz="2400" b="1" dirty="0" smtClean="0"/>
              <a:t>Aporte al </a:t>
            </a:r>
            <a:r>
              <a:rPr lang="es-EC" sz="2400" b="1" dirty="0" err="1" smtClean="0"/>
              <a:t>IESS</a:t>
            </a:r>
            <a:endParaRPr lang="es-EC" sz="2400" b="1" dirty="0" smtClean="0"/>
          </a:p>
          <a:p>
            <a:pPr lvl="1"/>
            <a:r>
              <a:rPr lang="es-EC" sz="2400" b="1" dirty="0" smtClean="0"/>
              <a:t>Fondos de Reserva</a:t>
            </a:r>
          </a:p>
          <a:p>
            <a:pPr lvl="1"/>
            <a:r>
              <a:rPr lang="es-EC" sz="2400" b="1" dirty="0" smtClean="0"/>
              <a:t>Decimos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4005064"/>
            <a:ext cx="8229600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 y Servicios</a:t>
            </a:r>
            <a:r>
              <a:rPr kumimoji="0" lang="es-EC" sz="35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Consumo</a:t>
            </a:r>
            <a:r>
              <a:rPr kumimoji="0" lang="es-EC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Viáticos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 smtClean="0"/>
              <a:t>Gastos de Informática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Materiales de Oficina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 smtClean="0"/>
              <a:t>Servicios Básicos</a:t>
            </a:r>
            <a:endParaRPr kumimoji="0" lang="es-EC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s-EC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652120" y="2353235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$ 47,242.63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796136" y="5301208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$ 1,868.27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Ø"/>
            </a:pPr>
            <a:r>
              <a:rPr lang="es-EC" dirty="0" smtClean="0"/>
              <a:t>GASTOS CORRIENTES</a:t>
            </a:r>
            <a:endParaRPr lang="es-EC" dirty="0"/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1728192"/>
          </a:xfrm>
        </p:spPr>
        <p:txBody>
          <a:bodyPr/>
          <a:lstStyle/>
          <a:p>
            <a:r>
              <a:rPr lang="es-EC" dirty="0" smtClean="0"/>
              <a:t>Otros Gastos Corrientes:</a:t>
            </a:r>
          </a:p>
          <a:p>
            <a:pPr lvl="1"/>
            <a:r>
              <a:rPr lang="es-EC" sz="2400" b="1" dirty="0" smtClean="0"/>
              <a:t>Pago Seguros</a:t>
            </a:r>
          </a:p>
          <a:p>
            <a:pPr lvl="1"/>
            <a:r>
              <a:rPr lang="es-EC" sz="2400" b="1" dirty="0" smtClean="0"/>
              <a:t>Comisiones Bancarias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3068960"/>
            <a:ext cx="5832648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Transferencias y Donaciones: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Entidades</a:t>
            </a:r>
            <a:r>
              <a:rPr kumimoji="0" lang="es-EC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del Gobierno Seccional</a:t>
            </a:r>
            <a:endParaRPr kumimoji="0" lang="es-EC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 smtClean="0"/>
              <a:t>Transferencias CONAGOPARE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 el </a:t>
            </a:r>
            <a:r>
              <a:rPr kumimoji="0" lang="es-EC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IECE</a:t>
            </a:r>
            <a:endParaRPr kumimoji="0" lang="es-EC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s-EC" sz="2800" b="1" dirty="0" smtClean="0"/>
              <a:t>Contraloría</a:t>
            </a:r>
            <a:endParaRPr kumimoji="0" lang="es-EC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s-EC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084168" y="406836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$ 5,084.17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156176" y="1836113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$ 64.70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467544" y="5919663"/>
            <a:ext cx="516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 smtClean="0">
                <a:latin typeface="Copperplate Gothic Bold" pitchFamily="34" charset="0"/>
              </a:rPr>
              <a:t>TOTAL GASTOS CORRIENTES</a:t>
            </a:r>
            <a:endParaRPr lang="es-EC" sz="2400" b="1" dirty="0">
              <a:latin typeface="Copperplate Gothic Bold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12160" y="5868561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$ 54,259.77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67544" y="5877272"/>
            <a:ext cx="7776864" cy="576064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980728"/>
            <a:ext cx="5364088" cy="576064"/>
          </a:xfrm>
        </p:spPr>
        <p:txBody>
          <a:bodyPr>
            <a:normAutofit fontScale="92500"/>
          </a:bodyPr>
          <a:lstStyle/>
          <a:p>
            <a:r>
              <a:rPr lang="es-EC" sz="2800" dirty="0" smtClean="0"/>
              <a:t>ATENCIÓN AL SECTOR VULNERABLE</a:t>
            </a:r>
            <a:endParaRPr lang="es-EC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116632"/>
            <a:ext cx="5915000" cy="864096"/>
          </a:xfrm>
          <a:prstGeom prst="roundRect">
            <a:avLst>
              <a:gd name="adj" fmla="val 3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32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179512" y="1340768"/>
            <a:ext cx="4176464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6213" lvl="0" indent="-176213" algn="ctr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Proyecto Socio Cultural y Deportivo</a:t>
            </a:r>
            <a:r>
              <a:rPr lang="es-EC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C" sz="2000" b="1" dirty="0" smtClean="0">
                <a:solidFill>
                  <a:schemeClr val="accent2">
                    <a:lumMod val="75000"/>
                  </a:schemeClr>
                </a:solidFill>
              </a:rPr>
              <a:t>“UNIÓN ACTIVA Y POSITIVA</a:t>
            </a:r>
            <a:r>
              <a:rPr lang="es-EC" sz="2000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091456" y="2236222"/>
            <a:ext cx="38987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 smtClean="0"/>
              <a:t>Día </a:t>
            </a:r>
            <a:r>
              <a:rPr lang="es-EC" sz="2000" b="1" dirty="0"/>
              <a:t>del </a:t>
            </a:r>
            <a:r>
              <a:rPr lang="es-EC" sz="2000" b="1" dirty="0" smtClean="0"/>
              <a:t>Niño: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/>
              <a:t>Alimentación 	          </a:t>
            </a:r>
            <a:r>
              <a:rPr lang="es-EC" sz="2000" b="1" dirty="0" smtClean="0">
                <a:sym typeface="Wingdings" pitchFamily="2" charset="2"/>
              </a:rPr>
              <a:t> 1,281.00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Sonido/Animación      285.00</a:t>
            </a:r>
            <a:r>
              <a:rPr lang="es-EC" sz="2000" b="1" dirty="0" smtClean="0"/>
              <a:t> </a:t>
            </a:r>
            <a:endParaRPr lang="es-EC" sz="20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7454911" y="3202339"/>
            <a:ext cx="153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$ 1,566.00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153941" y="3920182"/>
            <a:ext cx="37737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 smtClean="0"/>
              <a:t>CICLO-PASEO: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/>
              <a:t>Medallas	          </a:t>
            </a:r>
            <a:r>
              <a:rPr lang="es-EC" sz="2000" b="1" dirty="0" smtClean="0">
                <a:sym typeface="Wingdings" pitchFamily="2" charset="2"/>
              </a:rPr>
              <a:t> 165.25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Alimentación</a:t>
            </a:r>
            <a:r>
              <a:rPr lang="es-EC" sz="2000" b="1" dirty="0">
                <a:sym typeface="Wingdings" pitchFamily="2" charset="2"/>
              </a:rPr>
              <a:t>	</a:t>
            </a:r>
            <a:r>
              <a:rPr lang="es-EC" sz="2000" b="1" dirty="0" smtClean="0">
                <a:sym typeface="Wingdings" pitchFamily="2" charset="2"/>
              </a:rPr>
              <a:t>           130.00</a:t>
            </a:r>
            <a:r>
              <a:rPr lang="es-EC" sz="2000" b="1" dirty="0" smtClean="0"/>
              <a:t> </a:t>
            </a:r>
            <a:endParaRPr lang="es-EC" sz="2000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7611110" y="4901959"/>
            <a:ext cx="1316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$ 295.25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5059309" y="5733256"/>
            <a:ext cx="41898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 smtClean="0"/>
              <a:t>Escuela Ajedrez y Futbol: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/>
              <a:t>Insumos deportivos </a:t>
            </a:r>
            <a:r>
              <a:rPr lang="es-EC" sz="2000" b="1" dirty="0" smtClean="0">
                <a:sym typeface="Wingdings" pitchFamily="2" charset="2"/>
              </a:rPr>
              <a:t> </a:t>
            </a:r>
            <a:r>
              <a:rPr lang="es-EC" sz="2400" b="1" dirty="0" smtClean="0">
                <a:solidFill>
                  <a:srgbClr val="7030A0"/>
                </a:solidFill>
                <a:sym typeface="Wingdings" pitchFamily="2" charset="2"/>
              </a:rPr>
              <a:t>$ 502.69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67" y="2420888"/>
            <a:ext cx="3030213" cy="227266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8" t="22825"/>
          <a:stretch/>
        </p:blipFill>
        <p:spPr>
          <a:xfrm>
            <a:off x="2215170" y="4581128"/>
            <a:ext cx="3004902" cy="214319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7" r="6433"/>
          <a:stretch/>
        </p:blipFill>
        <p:spPr>
          <a:xfrm>
            <a:off x="35495" y="4437112"/>
            <a:ext cx="2632775" cy="22965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351650"/>
            <a:ext cx="3164659" cy="2373494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908720"/>
            <a:ext cx="5364088" cy="576064"/>
          </a:xfrm>
        </p:spPr>
        <p:txBody>
          <a:bodyPr>
            <a:normAutofit fontScale="92500"/>
          </a:bodyPr>
          <a:lstStyle/>
          <a:p>
            <a:r>
              <a:rPr lang="es-EC" sz="2800" dirty="0" smtClean="0"/>
              <a:t>ATENCIÓN AL SECTOR VULNERABLE</a:t>
            </a:r>
            <a:endParaRPr lang="es-EC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116632"/>
            <a:ext cx="5915000" cy="864096"/>
          </a:xfrm>
          <a:prstGeom prst="roundRect">
            <a:avLst>
              <a:gd name="adj" fmla="val 3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0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813752" y="1322766"/>
            <a:ext cx="4176464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6213" lvl="0" indent="-176213" algn="ctr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Proyecto Socio Cultural y Deportivo</a:t>
            </a:r>
            <a:r>
              <a:rPr lang="es-EC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s-EC" sz="2000" b="1" dirty="0" smtClean="0">
                <a:solidFill>
                  <a:schemeClr val="accent2">
                    <a:lumMod val="75000"/>
                  </a:schemeClr>
                </a:solidFill>
              </a:rPr>
              <a:t>“UNIÓN ACTIVA Y POSITIVA</a:t>
            </a:r>
            <a:r>
              <a:rPr lang="es-EC" sz="2000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15107" y="1700808"/>
            <a:ext cx="3843937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 smtClean="0"/>
              <a:t>Colonias Vacacionales: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/>
              <a:t>Alimentación 	            </a:t>
            </a:r>
            <a:r>
              <a:rPr lang="es-EC" sz="2000" b="1" dirty="0" smtClean="0">
                <a:sym typeface="Wingdings" pitchFamily="2" charset="2"/>
              </a:rPr>
              <a:t> 810.00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Transporte/Hostería  433.50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Perifoneo	                34.20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Material didáctico         79.70</a:t>
            </a:r>
            <a:endParaRPr lang="es-EC" sz="20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578562" y="3337373"/>
            <a:ext cx="1535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$ 1,357.40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2846361" y="4994654"/>
            <a:ext cx="1316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$ 213.44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68198" y="4005064"/>
            <a:ext cx="38947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sz="2000" b="1" dirty="0" smtClean="0"/>
              <a:t>Fin de Año: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/>
              <a:t>Juegos tradicionales </a:t>
            </a:r>
            <a:r>
              <a:rPr lang="es-EC" sz="2000" b="1" dirty="0" smtClean="0">
                <a:sym typeface="Wingdings" pitchFamily="2" charset="2"/>
              </a:rPr>
              <a:t> 136.80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 smtClean="0">
                <a:sym typeface="Wingdings" pitchFamily="2" charset="2"/>
              </a:rPr>
              <a:t>Cuadrangular Indor      76.64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77592" y="5661248"/>
            <a:ext cx="33583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 smtClean="0"/>
              <a:t>Personal Técnico Contratado:</a:t>
            </a:r>
          </a:p>
          <a:p>
            <a:pPr marL="342900" indent="-342900" algn="ctr">
              <a:buFont typeface="Arial" pitchFamily="34" charset="0"/>
              <a:buChar char="•"/>
            </a:pPr>
            <a:r>
              <a:rPr lang="es-EC" sz="2400" b="1" dirty="0" smtClean="0">
                <a:solidFill>
                  <a:srgbClr val="7030A0"/>
                </a:solidFill>
                <a:sym typeface="Wingdings" pitchFamily="2" charset="2"/>
              </a:rPr>
              <a:t>$ 2500.02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173734" y="6365160"/>
            <a:ext cx="4970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Costo total proyecto = $ 6,434.80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https://scontent.fuio3-1.fna.fbcdn.net/v/t35.0-12/18765303_751113858381165_111888977_o.jpg?oh=aa5cc0e1634836f89360704b8b3cb910&amp;oe=592B9CD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2011680"/>
            <a:ext cx="4346207" cy="244474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content.fuio3-1.fna.fbcdn.net/v/t35.0-12/18767344_751110998381451_565760599_o.jpg?oh=41ad6a0350f1b405b4a6f71c3e349a36&amp;oe=592B9B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5105"/>
            <a:ext cx="4346208" cy="24447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87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196752"/>
            <a:ext cx="5626968" cy="576064"/>
          </a:xfrm>
        </p:spPr>
        <p:txBody>
          <a:bodyPr>
            <a:normAutofit fontScale="92500"/>
          </a:bodyPr>
          <a:lstStyle/>
          <a:p>
            <a:r>
              <a:rPr lang="es-EC" sz="2800" dirty="0" smtClean="0"/>
              <a:t>ATENCIÓN AL SECTOR VULNERABLE</a:t>
            </a:r>
            <a:endParaRPr lang="es-EC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4985" y="2389321"/>
            <a:ext cx="4932040" cy="369903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2 Marcador de contenido"/>
          <p:cNvSpPr txBox="1">
            <a:spLocks/>
          </p:cNvSpPr>
          <p:nvPr/>
        </p:nvSpPr>
        <p:spPr>
          <a:xfrm>
            <a:off x="3131840" y="1700808"/>
            <a:ext cx="583782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</a:rPr>
              <a:t>Convenio Interinstitucional</a:t>
            </a:r>
            <a:r>
              <a:rPr kumimoji="0" lang="es-EC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</a:rPr>
              <a:t> para Atención al Adulto Mayor y Personas con</a:t>
            </a:r>
            <a:r>
              <a:rPr lang="es-EC" sz="24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Discapacidad</a:t>
            </a:r>
            <a:endParaRPr kumimoji="0" lang="es-EC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6336196" y="4716433"/>
            <a:ext cx="2008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$ 3,915.49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4355976" y="3668831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Alimentación  y Refrigerios  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b="1" dirty="0" smtClean="0"/>
              <a:t>3,312.00</a:t>
            </a:r>
          </a:p>
          <a:p>
            <a:r>
              <a:rPr lang="es-EC" b="1" dirty="0" smtClean="0"/>
              <a:t>Transporte  </a:t>
            </a:r>
            <a:r>
              <a:rPr lang="es-EC" b="1" dirty="0" smtClean="0">
                <a:sym typeface="Wingdings" pitchFamily="2" charset="2"/>
              </a:rPr>
              <a:t> 		  </a:t>
            </a:r>
            <a:r>
              <a:rPr lang="es-EC" b="1" dirty="0" smtClean="0"/>
              <a:t>380.00</a:t>
            </a:r>
          </a:p>
          <a:p>
            <a:r>
              <a:rPr lang="es-EC" b="1" dirty="0" smtClean="0"/>
              <a:t>Material Didáctico 		</a:t>
            </a:r>
            <a:r>
              <a:rPr lang="es-EC" b="1" dirty="0" smtClean="0">
                <a:sym typeface="Wingdings" pitchFamily="2" charset="2"/>
              </a:rPr>
              <a:t>  </a:t>
            </a:r>
            <a:r>
              <a:rPr lang="es-EC" b="1" dirty="0" smtClean="0"/>
              <a:t>103.49</a:t>
            </a:r>
          </a:p>
          <a:p>
            <a:r>
              <a:rPr lang="es-EC" b="1" dirty="0" smtClean="0"/>
              <a:t>Uniformes Discapacidad	</a:t>
            </a:r>
            <a:r>
              <a:rPr lang="es-EC" b="1" dirty="0" smtClean="0">
                <a:sym typeface="Wingdings" pitchFamily="2" charset="2"/>
              </a:rPr>
              <a:t>  </a:t>
            </a:r>
            <a:r>
              <a:rPr lang="es-EC" b="1" dirty="0" smtClean="0"/>
              <a:t>120.00</a:t>
            </a:r>
            <a:endParaRPr lang="es-EC" b="1" dirty="0"/>
          </a:p>
        </p:txBody>
      </p:sp>
      <p:sp>
        <p:nvSpPr>
          <p:cNvPr id="9" name="7 CuadroTexto"/>
          <p:cNvSpPr txBox="1"/>
          <p:nvPr/>
        </p:nvSpPr>
        <p:spPr>
          <a:xfrm>
            <a:off x="3779913" y="6237312"/>
            <a:ext cx="5364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Total sector vulnerable </a:t>
            </a:r>
            <a:r>
              <a:rPr lang="es-E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$ 10.350,00</a:t>
            </a:r>
            <a:endParaRPr lang="es-EC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860032" y="3212977"/>
            <a:ext cx="3672408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“CARNAVALAZO LA UNIÓN 2016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2123728" y="1268760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EVENTOS SOCIO-CULTURALES</a:t>
            </a:r>
            <a:endParaRPr lang="es-EC" sz="2800" b="1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323528" y="4765340"/>
            <a:ext cx="4248472" cy="783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“Disfruto,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Construyo y Aprendo durante el Carnaval 2016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932040" y="3978597"/>
            <a:ext cx="3888432" cy="8185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Sonido y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Animación </a:t>
            </a:r>
            <a:r>
              <a:rPr kumimoji="0" lang="es-EC" sz="24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 </a:t>
            </a: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504.00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C" sz="2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Turapalte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1249288" y="5557428"/>
            <a:ext cx="2808312" cy="82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Artistas </a:t>
            </a: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</a:t>
            </a:r>
            <a:r>
              <a:rPr kumimoji="0" lang="es-EC" sz="2400" b="1" i="0" u="none" strike="noStrike" kern="1200" cap="none" spc="0" normalizeH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1,120.00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C" sz="2000" b="1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Cuchil y El Quinche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827584" y="2103239"/>
            <a:ext cx="367240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“FIN DE AÑO 2015” </a:t>
            </a:r>
          </a:p>
        </p:txBody>
      </p:sp>
      <p:sp>
        <p:nvSpPr>
          <p:cNvPr id="12" name="7 CuadroTexto"/>
          <p:cNvSpPr txBox="1"/>
          <p:nvPr/>
        </p:nvSpPr>
        <p:spPr>
          <a:xfrm>
            <a:off x="698357" y="2463279"/>
            <a:ext cx="4089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 smtClean="0"/>
              <a:t>Música y Animación</a:t>
            </a:r>
            <a:r>
              <a:rPr lang="es-EC" b="1" dirty="0"/>
              <a:t> </a:t>
            </a:r>
            <a:r>
              <a:rPr lang="es-EC" b="1" dirty="0" smtClean="0"/>
              <a:t>    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sz="2400" b="1" dirty="0" smtClean="0">
                <a:solidFill>
                  <a:srgbClr val="7030A0"/>
                </a:solidFill>
                <a:sym typeface="Wingdings" pitchFamily="2" charset="2"/>
              </a:rPr>
              <a:t>$ </a:t>
            </a:r>
            <a:r>
              <a:rPr lang="es-EC" sz="2400" b="1" dirty="0" smtClean="0">
                <a:solidFill>
                  <a:srgbClr val="7030A0"/>
                </a:solidFill>
              </a:rPr>
              <a:t>300.00</a:t>
            </a:r>
            <a:endParaRPr lang="es-EC" b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953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307560" y="1283050"/>
            <a:ext cx="3816424" cy="864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“ARTE Y CULTURA”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536523" y="4964395"/>
            <a:ext cx="4519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Festival Canción  	</a:t>
            </a:r>
            <a:r>
              <a:rPr lang="es-EC" b="1" dirty="0"/>
              <a:t>	</a:t>
            </a:r>
            <a:r>
              <a:rPr lang="es-EC" b="1" dirty="0" smtClean="0">
                <a:sym typeface="Wingdings" pitchFamily="2" charset="2"/>
              </a:rPr>
              <a:t>     </a:t>
            </a:r>
            <a:r>
              <a:rPr lang="es-EC" b="1" dirty="0" smtClean="0"/>
              <a:t>848.16</a:t>
            </a:r>
          </a:p>
          <a:p>
            <a:r>
              <a:rPr lang="es-EC" b="1" dirty="0" smtClean="0"/>
              <a:t>Música y Animación 	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b="1" dirty="0" smtClean="0"/>
              <a:t>3,030.01</a:t>
            </a:r>
          </a:p>
          <a:p>
            <a:r>
              <a:rPr lang="es-EC" b="1" dirty="0" smtClean="0"/>
              <a:t>Publicidad, Boletos		</a:t>
            </a:r>
            <a:r>
              <a:rPr lang="es-EC" b="1" dirty="0" smtClean="0">
                <a:sym typeface="Wingdings" pitchFamily="2" charset="2"/>
              </a:rPr>
              <a:t>       </a:t>
            </a:r>
            <a:r>
              <a:rPr lang="es-EC" b="1" dirty="0" smtClean="0"/>
              <a:t>68.40</a:t>
            </a:r>
            <a:endParaRPr lang="es-EC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967397" y="5786100"/>
            <a:ext cx="193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$ 3,946.57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103440" y="1283050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EVENTOS SOCIO-CULTURALES</a:t>
            </a:r>
            <a:endParaRPr lang="es-EC" sz="28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23681" r="15350" b="12461"/>
          <a:stretch/>
        </p:blipFill>
        <p:spPr>
          <a:xfrm>
            <a:off x="4404894" y="1739117"/>
            <a:ext cx="4437652" cy="322258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>
          <a:xfrm rot="5400000">
            <a:off x="-7798" y="2761787"/>
            <a:ext cx="4632483" cy="30869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t="31100" r="37400" b="44257"/>
          <a:stretch/>
        </p:blipFill>
        <p:spPr>
          <a:xfrm>
            <a:off x="467544" y="5085184"/>
            <a:ext cx="3744416" cy="169003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218102" y="1751782"/>
            <a:ext cx="417129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“TRADICIÓN CULTURAL Y CIVISMO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067944" y="1340768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EVENTOS SOCIO-CULTURALES</a:t>
            </a:r>
            <a:endParaRPr lang="es-EC" sz="28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4499992" y="4365104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Alimentación 		   </a:t>
            </a:r>
            <a:r>
              <a:rPr lang="es-EC" b="1" dirty="0" smtClean="0">
                <a:sym typeface="Wingdings" pitchFamily="2" charset="2"/>
              </a:rPr>
              <a:t>    </a:t>
            </a:r>
            <a:r>
              <a:rPr lang="es-EC" b="1" dirty="0" smtClean="0"/>
              <a:t>1,482.00</a:t>
            </a:r>
          </a:p>
          <a:p>
            <a:r>
              <a:rPr lang="es-EC" b="1" dirty="0" smtClean="0"/>
              <a:t>Música y Animación 	   </a:t>
            </a:r>
            <a:r>
              <a:rPr lang="es-EC" b="1" dirty="0" smtClean="0">
                <a:sym typeface="Wingdings" pitchFamily="2" charset="2"/>
              </a:rPr>
              <a:t>    </a:t>
            </a:r>
            <a:r>
              <a:rPr lang="es-EC" b="1" dirty="0" smtClean="0"/>
              <a:t>3,137.78</a:t>
            </a:r>
          </a:p>
          <a:p>
            <a:r>
              <a:rPr lang="es-EC" b="1" dirty="0" smtClean="0"/>
              <a:t>Impresión Reconocimientos     </a:t>
            </a:r>
            <a:r>
              <a:rPr lang="es-EC" b="1" dirty="0" smtClean="0">
                <a:sym typeface="Wingdings" pitchFamily="2" charset="2"/>
              </a:rPr>
              <a:t>          </a:t>
            </a:r>
            <a:r>
              <a:rPr lang="es-EC" b="1" dirty="0" smtClean="0"/>
              <a:t>32.50</a:t>
            </a:r>
            <a:endParaRPr lang="es-EC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7074552" y="5373215"/>
            <a:ext cx="1836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$ 4652.28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9" t="21630" r="10840"/>
          <a:stretch/>
        </p:blipFill>
        <p:spPr>
          <a:xfrm>
            <a:off x="-8336" y="2684691"/>
            <a:ext cx="4652344" cy="336713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3" t="15782" b="16022"/>
          <a:stretch/>
        </p:blipFill>
        <p:spPr>
          <a:xfrm>
            <a:off x="4638836" y="1952585"/>
            <a:ext cx="4217132" cy="230425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11" name="11 CuadroTexto"/>
          <p:cNvSpPr txBox="1"/>
          <p:nvPr/>
        </p:nvSpPr>
        <p:spPr>
          <a:xfrm>
            <a:off x="218102" y="6255182"/>
            <a:ext cx="8496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Total eventos socio-culturales </a:t>
            </a:r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$ 10,522.85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655792" y="1479282"/>
            <a:ext cx="3888432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“Manejo de Residuos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Solidos de la Parroquia La Unión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SERVICIOS COMUNALES</a:t>
            </a:r>
            <a:endParaRPr lang="es-EC" sz="2800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56231" y="5330222"/>
            <a:ext cx="4287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 smtClean="0"/>
              <a:t>Alimentación 		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b="1" dirty="0" smtClean="0"/>
              <a:t>1033.70</a:t>
            </a:r>
          </a:p>
          <a:p>
            <a:r>
              <a:rPr lang="es-EC" b="1" dirty="0" smtClean="0"/>
              <a:t>Materiales de Limpieza	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b="1" dirty="0" smtClean="0"/>
              <a:t>175.10</a:t>
            </a:r>
          </a:p>
          <a:p>
            <a:r>
              <a:rPr lang="es-EC" b="1" dirty="0" smtClean="0"/>
              <a:t>Transporte		</a:t>
            </a:r>
            <a:r>
              <a:rPr lang="es-EC" b="1" dirty="0" smtClean="0">
                <a:sym typeface="Wingdings" pitchFamily="2" charset="2"/>
              </a:rPr>
              <a:t> </a:t>
            </a:r>
            <a:r>
              <a:rPr lang="es-EC" b="1" dirty="0" smtClean="0"/>
              <a:t>560.00</a:t>
            </a:r>
            <a:endParaRPr lang="es-EC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2806565" y="6253552"/>
            <a:ext cx="193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$ 1,768.80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74367" y="2778069"/>
            <a:ext cx="4971450" cy="29828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21" y="2407296"/>
            <a:ext cx="3846088" cy="288456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699463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43275" y="1196752"/>
            <a:ext cx="4243300" cy="1080120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“Materiales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para construcción de un puente en Cuchil convenio Remigio Crespo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SERVICIOS COMUNALES</a:t>
            </a:r>
            <a:endParaRPr lang="es-EC" sz="2800" b="1" dirty="0"/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5148064" y="5119943"/>
            <a:ext cx="4104456" cy="842259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$ 2,581.91 </a:t>
            </a:r>
            <a:r>
              <a:rPr kumimoji="0" lang="es-EC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GADP</a:t>
            </a: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La Unión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$ 1,000.00 </a:t>
            </a:r>
            <a:r>
              <a:rPr kumimoji="0" lang="es-EC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GADP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Remigio Crespo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220072" y="5962202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$ 3,581.91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83734"/>
            <a:ext cx="3974663" cy="29809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7" b="17066"/>
          <a:stretch/>
        </p:blipFill>
        <p:spPr>
          <a:xfrm>
            <a:off x="119231" y="2189856"/>
            <a:ext cx="4812809" cy="23762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13716" r="11418" b="36499"/>
          <a:stretch/>
        </p:blipFill>
        <p:spPr>
          <a:xfrm>
            <a:off x="119231" y="4383012"/>
            <a:ext cx="5028833" cy="23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08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38187" y="2030607"/>
            <a:ext cx="4099284" cy="1008112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“Dotación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de Canastillas de Basura para los sectores de la Parroquia La Unión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SERVICIOS COMUNALES</a:t>
            </a:r>
            <a:endParaRPr lang="es-EC" sz="2800" b="1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459791" y="4725144"/>
            <a:ext cx="4099284" cy="79208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Convenio de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Guardias Forestales con la Mancomunidad</a:t>
            </a:r>
            <a:r>
              <a:rPr lang="es-EC" sz="20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del Collay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376423" y="3429000"/>
            <a:ext cx="4032448" cy="1008112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“Alcantarillado Sanitario del Sector de Allpapana convenio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con Municipio</a:t>
            </a:r>
            <a:r>
              <a:rPr kumimoji="0" lang="es-EC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409952" y="3671446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$ 1,754.00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6356260" y="4859578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$ 2,075.00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390141" y="2258064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$ 3,876.00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5" name="2 Marcador de contenido"/>
          <p:cNvSpPr txBox="1">
            <a:spLocks/>
          </p:cNvSpPr>
          <p:nvPr/>
        </p:nvSpPr>
        <p:spPr>
          <a:xfrm>
            <a:off x="459791" y="5733256"/>
            <a:ext cx="4099284" cy="79208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Convenio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Reforestación con el MAE – </a:t>
            </a:r>
            <a:r>
              <a:rPr kumimoji="0" lang="es-EC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Tecnico</a:t>
            </a:r>
            <a:endParaRPr lang="es-EC" sz="2000" b="1" dirty="0" smtClean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12 CuadroTexto"/>
          <p:cNvSpPr txBox="1"/>
          <p:nvPr/>
        </p:nvSpPr>
        <p:spPr>
          <a:xfrm>
            <a:off x="6356260" y="5867690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$ 1,377.26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3142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1700808"/>
            <a:ext cx="4099284" cy="1498957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Auspicio en eventos Deportivos: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C" sz="20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Campeonato Inter-comunidades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Equipo de Turapalte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s-EC" sz="2000" b="1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Equipo de La Unión</a:t>
            </a:r>
            <a:endParaRPr kumimoji="0" lang="es-EC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 smtClean="0"/>
              <a:t>SERVICIOS COMUNALES</a:t>
            </a:r>
            <a:endParaRPr lang="es-EC" sz="2800" b="1" dirty="0"/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9552" y="3356992"/>
            <a:ext cx="3888432" cy="1008112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Implementación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de Cámaras de Seguridad en el Centro Parroquial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6407400" y="3599438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$ 1,261.18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673343" y="2188676"/>
            <a:ext cx="145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$ 228.00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395536" y="4509120"/>
            <a:ext cx="3888432" cy="765666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Tubería y maquinaria para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el Sector de Chocar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8 CuadroTexto"/>
          <p:cNvSpPr txBox="1"/>
          <p:nvPr/>
        </p:nvSpPr>
        <p:spPr>
          <a:xfrm>
            <a:off x="6407399" y="4653136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$ 1,810.74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2 Marcador de contenido"/>
          <p:cNvSpPr txBox="1">
            <a:spLocks/>
          </p:cNvSpPr>
          <p:nvPr/>
        </p:nvSpPr>
        <p:spPr>
          <a:xfrm>
            <a:off x="395536" y="5517232"/>
            <a:ext cx="3888432" cy="765666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Materiales de Construcción para una</a:t>
            </a:r>
            <a:r>
              <a:rPr kumimoji="0" lang="es-EC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cuneta en Shabalula</a:t>
            </a:r>
            <a:endParaRPr kumimoji="0" lang="es-EC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8 CuadroTexto"/>
          <p:cNvSpPr txBox="1"/>
          <p:nvPr/>
        </p:nvSpPr>
        <p:spPr>
          <a:xfrm>
            <a:off x="6634188" y="5528825"/>
            <a:ext cx="1468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$ 184.99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544046" y="6340678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Total </a:t>
            </a:r>
            <a:r>
              <a:rPr lang="es-EC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Servicios comunales </a:t>
            </a:r>
            <a:r>
              <a:rPr lang="es-EC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$ 17,917.88</a:t>
            </a:r>
            <a:endParaRPr lang="es-EC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5680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32856" y="1196752"/>
            <a:ext cx="7211144" cy="604664"/>
          </a:xfrm>
        </p:spPr>
        <p:txBody>
          <a:bodyPr>
            <a:normAutofit/>
          </a:bodyPr>
          <a:lstStyle/>
          <a:p>
            <a:pPr algn="ctr"/>
            <a:r>
              <a:rPr lang="es-EC" dirty="0" smtClean="0"/>
              <a:t>CONSTRUCCIONES Y EDIFICACIONES</a:t>
            </a:r>
            <a:endParaRPr lang="es-EC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273824" y="580412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$ 31,544.44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35745" y="1700808"/>
            <a:ext cx="7211144" cy="604664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ü"/>
            </a:pPr>
            <a:r>
              <a:rPr lang="es-EC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Remodelación del Cementerio Parroquial</a:t>
            </a:r>
            <a:endParaRPr lang="es-EC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4804" y="2895237"/>
            <a:ext cx="4313283" cy="32349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47"/>
          <a:stretch/>
        </p:blipFill>
        <p:spPr>
          <a:xfrm>
            <a:off x="3417396" y="2377480"/>
            <a:ext cx="5510580" cy="328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502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1412776"/>
            <a:ext cx="7560840" cy="576064"/>
          </a:xfrm>
        </p:spPr>
        <p:txBody>
          <a:bodyPr>
            <a:normAutofit/>
          </a:bodyPr>
          <a:lstStyle/>
          <a:p>
            <a:pPr algn="ctr"/>
            <a:r>
              <a:rPr lang="es-EC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MANTENIMIENTO VIAL TASA SOLIDARIA 2016</a:t>
            </a:r>
            <a:endParaRPr lang="es-EC" sz="2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6"/>
          <a:stretch/>
        </p:blipFill>
        <p:spPr>
          <a:xfrm rot="5400000">
            <a:off x="5011576" y="2671683"/>
            <a:ext cx="4562185" cy="319649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3" r="31888"/>
          <a:stretch/>
        </p:blipFill>
        <p:spPr>
          <a:xfrm>
            <a:off x="2891848" y="1832736"/>
            <a:ext cx="3240360" cy="4898571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491880" y="594928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$ 52,776.30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34888" y="2893425"/>
            <a:ext cx="4572000" cy="27432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268760"/>
            <a:ext cx="7560840" cy="1008112"/>
          </a:xfrm>
        </p:spPr>
        <p:txBody>
          <a:bodyPr>
            <a:normAutofit/>
          </a:bodyPr>
          <a:lstStyle/>
          <a:p>
            <a:pPr algn="ctr"/>
            <a:r>
              <a:rPr lang="es-EC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Estudios de Consultoría para la Remodelación de la Cabecera Parroquial</a:t>
            </a:r>
            <a:endParaRPr lang="es-EC" sz="2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67544" y="5301208"/>
            <a:ext cx="216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ANTICIPO</a:t>
            </a:r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$ 23,100.00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11 CuadroTexto"/>
          <p:cNvSpPr txBox="1"/>
          <p:nvPr/>
        </p:nvSpPr>
        <p:spPr>
          <a:xfrm>
            <a:off x="3779912" y="6093295"/>
            <a:ext cx="5544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Total PROYECTO </a:t>
            </a:r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$ 37,620.00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3303039"/>
            <a:ext cx="4676471" cy="27902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0" y="2150912"/>
            <a:ext cx="4912450" cy="300628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88924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2404864"/>
          </a:xfrm>
        </p:spPr>
        <p:txBody>
          <a:bodyPr>
            <a:normAutofit fontScale="92500" lnSpcReduction="10000"/>
          </a:bodyPr>
          <a:lstStyle/>
          <a:p>
            <a:r>
              <a:rPr lang="es-EC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BIENES Y SERVICIOS DE INVERSIÓN</a:t>
            </a:r>
          </a:p>
          <a:p>
            <a:pPr lvl="1"/>
            <a:r>
              <a:rPr lang="es-EC" b="1" dirty="0" smtClean="0"/>
              <a:t>Espectáculos  Culturales y Sociales</a:t>
            </a:r>
          </a:p>
          <a:p>
            <a:pPr lvl="1"/>
            <a:r>
              <a:rPr lang="es-EC" b="1" dirty="0" smtClean="0"/>
              <a:t>Publicidad y Propaganda en Medios</a:t>
            </a:r>
          </a:p>
          <a:p>
            <a:pPr lvl="1"/>
            <a:r>
              <a:rPr lang="es-EC" b="1" dirty="0" smtClean="0"/>
              <a:t>Arrendamiento: Maquinaria y Equipos</a:t>
            </a:r>
          </a:p>
          <a:p>
            <a:pPr lvl="1"/>
            <a:r>
              <a:rPr lang="es-ES" b="1" dirty="0" smtClean="0"/>
              <a:t>CONSULTORIAS - ESTUDIOS</a:t>
            </a:r>
            <a:endParaRPr lang="es-EC" b="1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516216" y="306896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$ 40,992.63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18864" y="4552528"/>
            <a:ext cx="8229600" cy="175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OBRAS PUBLICAS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transporte y vías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Construcciones y Edificaciones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300192" y="515719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$ 85,253.94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563888" y="1340768"/>
            <a:ext cx="190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b="1" dirty="0" smtClean="0"/>
              <a:t>RESUMEN</a:t>
            </a:r>
            <a:endParaRPr lang="es-EC" sz="2400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2404864"/>
          </a:xfrm>
        </p:spPr>
        <p:txBody>
          <a:bodyPr>
            <a:normAutofit/>
          </a:bodyPr>
          <a:lstStyle/>
          <a:p>
            <a:r>
              <a:rPr lang="es-EC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BIENES DE USO Y CONSUMO DE INVERSIÓN</a:t>
            </a:r>
          </a:p>
          <a:p>
            <a:pPr lvl="1"/>
            <a:r>
              <a:rPr lang="es-EC" sz="2400" b="1" dirty="0" smtClean="0"/>
              <a:t>Materiales de Construcción </a:t>
            </a:r>
          </a:p>
          <a:p>
            <a:pPr lvl="1"/>
            <a:r>
              <a:rPr lang="es-EC" sz="2400" b="1" dirty="0" smtClean="0"/>
              <a:t>Herramientas</a:t>
            </a:r>
          </a:p>
          <a:p>
            <a:pPr lvl="1"/>
            <a:r>
              <a:rPr lang="es-EC" sz="2400" b="1" dirty="0" smtClean="0"/>
              <a:t>Alimentos y bebidas</a:t>
            </a:r>
          </a:p>
          <a:p>
            <a:pPr lvl="1"/>
            <a:r>
              <a:rPr lang="es-EC" sz="2400" b="1" dirty="0" smtClean="0"/>
              <a:t>Materiales de Aseo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188640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940152" y="263691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$ 13,379.01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29208" y="3811582"/>
            <a:ext cx="8229600" cy="1443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BIENES DE LARGA DURACIÓN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Mobiliario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Maquinaria y Equipos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940152" y="4401455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$ 1,261.18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681736" y="1052736"/>
            <a:ext cx="190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b="1" dirty="0" smtClean="0"/>
              <a:t>RESUMEN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55576" y="6237312"/>
            <a:ext cx="5390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latin typeface="Copperplate Gothic Bold" pitchFamily="34" charset="0"/>
              </a:rPr>
              <a:t>TOTAL GASTOS DE INVERSIÓN</a:t>
            </a:r>
            <a:endParaRPr lang="es-EC" sz="2400" dirty="0">
              <a:latin typeface="Copperplate Gothic Bold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156176" y="6156593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$ 144,411.76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755576" y="6237312"/>
            <a:ext cx="7776864" cy="43204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  <p:sp>
        <p:nvSpPr>
          <p:cNvPr id="2" name="Rectángulo 1"/>
          <p:cNvSpPr/>
          <p:nvPr/>
        </p:nvSpPr>
        <p:spPr>
          <a:xfrm>
            <a:off x="529208" y="5233594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s-EC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TRANSFERENCIAS Y DONACIONES DE INVERSION</a:t>
            </a:r>
            <a:endParaRPr lang="es-EC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3" name="7 CuadroTexto"/>
          <p:cNvSpPr txBox="1"/>
          <p:nvPr/>
        </p:nvSpPr>
        <p:spPr>
          <a:xfrm>
            <a:off x="5940152" y="541358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$ 3,525.00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1171292"/>
          </a:xfrm>
        </p:spPr>
        <p:txBody>
          <a:bodyPr>
            <a:normAutofit/>
          </a:bodyPr>
          <a:lstStyle/>
          <a:p>
            <a:r>
              <a:rPr lang="es-EC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DEUDA FLOTANTE</a:t>
            </a:r>
          </a:p>
          <a:p>
            <a:pPr lvl="1"/>
            <a:r>
              <a:rPr lang="es-EC" dirty="0" smtClean="0"/>
              <a:t>De Cuentas por Pagar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2041376" y="314751"/>
            <a:ext cx="5194920" cy="737985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PASIVO CIRCULANTE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868144" y="1988840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$ 17,515.91</a:t>
            </a:r>
            <a:endParaRPr lang="es-EC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03848" y="1196752"/>
            <a:ext cx="303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 smtClean="0"/>
              <a:t>RESUMEN DE TOTALES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971600" y="4104947"/>
            <a:ext cx="37175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 smtClean="0">
                <a:solidFill>
                  <a:srgbClr val="002060"/>
                </a:solidFill>
                <a:latin typeface="Copperplate Gothic Bold" pitchFamily="34" charset="0"/>
              </a:rPr>
              <a:t>Gastos Corrientes</a:t>
            </a:r>
          </a:p>
          <a:p>
            <a:r>
              <a:rPr lang="es-EC" sz="2400" dirty="0" smtClean="0">
                <a:solidFill>
                  <a:srgbClr val="002060"/>
                </a:solidFill>
                <a:latin typeface="Copperplate Gothic Bold" pitchFamily="34" charset="0"/>
              </a:rPr>
              <a:t>Gastos De Inversión</a:t>
            </a:r>
          </a:p>
          <a:p>
            <a:r>
              <a:rPr lang="es-EC" sz="2400" dirty="0" smtClean="0">
                <a:solidFill>
                  <a:srgbClr val="002060"/>
                </a:solidFill>
                <a:latin typeface="Copperplate Gothic Bold" pitchFamily="34" charset="0"/>
              </a:rPr>
              <a:t>Pasivo Circulante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148064" y="407707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  54,259.77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555776" y="2996952"/>
            <a:ext cx="4320480" cy="79208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600" b="1" dirty="0" smtClean="0">
                <a:solidFill>
                  <a:schemeClr val="tx1"/>
                </a:solidFill>
                <a:latin typeface="Algerian" pitchFamily="82" charset="0"/>
              </a:rPr>
              <a:t>TOTAL DE GASTOS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148064" y="445627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144,411.76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5148064" y="479715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  17,515.91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6" name="15 Conector recto"/>
          <p:cNvCxnSpPr/>
          <p:nvPr/>
        </p:nvCxnSpPr>
        <p:spPr>
          <a:xfrm>
            <a:off x="5436096" y="5320372"/>
            <a:ext cx="21602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5148064" y="5392380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216,187.44</a:t>
            </a:r>
            <a:endParaRPr lang="es-EC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107504" y="6309320"/>
            <a:ext cx="6355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 smtClean="0"/>
              <a:t>Elaborado de acuerdo a la Cedula Presupuestaria de Gastos 2016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840868" y="1196752"/>
            <a:ext cx="5194920" cy="737985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 smtClean="0">
                <a:latin typeface="Arabic Typesetting" pitchFamily="66" charset="-78"/>
                <a:cs typeface="Arabic Typesetting" pitchFamily="66" charset="-78"/>
              </a:rPr>
              <a:t>Proyectos sin Realizar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323528" y="2780928"/>
            <a:ext cx="8229600" cy="2736304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Construcción de una Bodega y Rejillas de Ingreso en la Casa Parroquial.</a:t>
            </a:r>
          </a:p>
          <a:p>
            <a:pPr algn="just"/>
            <a:r>
              <a:rPr lang="es-ES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Implementación de Servicios Sanitarios en el Cementerio Parroquial.</a:t>
            </a:r>
          </a:p>
          <a:p>
            <a:pPr algn="just"/>
            <a:r>
              <a:rPr lang="es-ES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Tercera Etapa de la Casa parroquial, Mirador, áreas verdes, etc.</a:t>
            </a:r>
          </a:p>
          <a:p>
            <a:pPr marL="0" indent="0">
              <a:buNone/>
            </a:pPr>
            <a:endParaRPr lang="es-EC" sz="2800" dirty="0" smtClean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37488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619672" y="278092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C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opperplate Gothic Bold" pitchFamily="34" charset="0"/>
              </a:rPr>
              <a:t>Gracias</a:t>
            </a:r>
            <a:endParaRPr lang="es-EC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1541</TotalTime>
  <Words>694</Words>
  <Application>Microsoft Office PowerPoint</Application>
  <PresentationFormat>Presentación en pantalla (4:3)</PresentationFormat>
  <Paragraphs>201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1" baseType="lpstr">
      <vt:lpstr>Algerian</vt:lpstr>
      <vt:lpstr>Arabic Typesetting</vt:lpstr>
      <vt:lpstr>Arial</vt:lpstr>
      <vt:lpstr>Baskerville Old Face</vt:lpstr>
      <vt:lpstr>Calibri</vt:lpstr>
      <vt:lpstr>Copperplate Gothic Bold</vt:lpstr>
      <vt:lpstr>Wingdings</vt:lpstr>
      <vt:lpstr>Tema de Office</vt:lpstr>
      <vt:lpstr>Presentación de PowerPoint</vt:lpstr>
      <vt:lpstr>INGRESOS</vt:lpstr>
      <vt:lpstr>GASTOS</vt:lpstr>
      <vt:lpstr>GASTOS CORRIENTES</vt:lpstr>
      <vt:lpstr>GASTOS CORRIENTES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Diana</dc:creator>
  <cp:lastModifiedBy>La Union Gobierno Parroquial</cp:lastModifiedBy>
  <cp:revision>81</cp:revision>
  <dcterms:created xsi:type="dcterms:W3CDTF">2015-02-21T15:50:24Z</dcterms:created>
  <dcterms:modified xsi:type="dcterms:W3CDTF">2017-05-28T00:46:56Z</dcterms:modified>
</cp:coreProperties>
</file>