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57" r:id="rId4"/>
    <p:sldId id="258" r:id="rId5"/>
    <p:sldId id="259" r:id="rId6"/>
    <p:sldId id="283" r:id="rId7"/>
    <p:sldId id="262" r:id="rId8"/>
    <p:sldId id="273" r:id="rId9"/>
    <p:sldId id="260" r:id="rId10"/>
    <p:sldId id="284" r:id="rId11"/>
    <p:sldId id="278" r:id="rId12"/>
    <p:sldId id="275" r:id="rId13"/>
    <p:sldId id="280" r:id="rId14"/>
    <p:sldId id="279" r:id="rId15"/>
    <p:sldId id="277" r:id="rId16"/>
    <p:sldId id="285" r:id="rId17"/>
    <p:sldId id="282" r:id="rId18"/>
    <p:sldId id="286" r:id="rId19"/>
    <p:sldId id="264" r:id="rId20"/>
    <p:sldId id="265" r:id="rId21"/>
    <p:sldId id="269" r:id="rId22"/>
    <p:sldId id="270" r:id="rId23"/>
    <p:sldId id="287" r:id="rId24"/>
    <p:sldId id="266" r:id="rId25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44" autoAdjust="0"/>
    <p:restoredTop sz="94660"/>
  </p:normalViewPr>
  <p:slideViewPr>
    <p:cSldViewPr>
      <p:cViewPr varScale="1">
        <p:scale>
          <a:sx n="68" d="100"/>
          <a:sy n="68" d="100"/>
        </p:scale>
        <p:origin x="130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4D7C55-8C11-4AD0-B886-C58B75CEEEE7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C"/>
        </a:p>
      </dgm:t>
    </dgm:pt>
    <dgm:pt modelId="{B52D21A8-817E-407A-9553-79201D3CBB2F}">
      <dgm:prSet phldrT="[Texto]"/>
      <dgm:spPr/>
      <dgm:t>
        <a:bodyPr/>
        <a:lstStyle/>
        <a:p>
          <a:pPr algn="ctr"/>
          <a:r>
            <a:rPr lang="es-EC" dirty="0"/>
            <a:t>1</a:t>
          </a:r>
        </a:p>
      </dgm:t>
    </dgm:pt>
    <dgm:pt modelId="{98815030-5CB3-4EF1-A2EA-D6D1C9ED3849}" type="parTrans" cxnId="{2AA47E88-4346-482A-AC2D-8781D12C604A}">
      <dgm:prSet/>
      <dgm:spPr/>
      <dgm:t>
        <a:bodyPr/>
        <a:lstStyle/>
        <a:p>
          <a:endParaRPr lang="es-EC"/>
        </a:p>
      </dgm:t>
    </dgm:pt>
    <dgm:pt modelId="{ECA20EEC-E2CE-4303-B2F0-5C9D366EE1DF}" type="sibTrans" cxnId="{2AA47E88-4346-482A-AC2D-8781D12C604A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  <dgm:t>
        <a:bodyPr/>
        <a:lstStyle/>
        <a:p>
          <a:endParaRPr lang="es-EC"/>
        </a:p>
      </dgm:t>
    </dgm:pt>
    <dgm:pt modelId="{C6E88F0C-5D14-4C08-B8EE-F2E0612B52E2}">
      <dgm:prSet phldrT="[Texto]"/>
      <dgm:spPr/>
      <dgm:t>
        <a:bodyPr/>
        <a:lstStyle/>
        <a:p>
          <a:r>
            <a:rPr lang="es-EC" dirty="0"/>
            <a:t>GASTOS CORRIENTES</a:t>
          </a:r>
        </a:p>
      </dgm:t>
    </dgm:pt>
    <dgm:pt modelId="{884342E3-FE84-450F-9AB3-6F09A0E7244C}" type="parTrans" cxnId="{C19FD2FF-6173-456C-B4DF-3AF48EFE4271}">
      <dgm:prSet/>
      <dgm:spPr/>
      <dgm:t>
        <a:bodyPr/>
        <a:lstStyle/>
        <a:p>
          <a:endParaRPr lang="es-EC"/>
        </a:p>
      </dgm:t>
    </dgm:pt>
    <dgm:pt modelId="{91A68B51-27C5-47D6-9134-6B11B9F42FE8}" type="sibTrans" cxnId="{C19FD2FF-6173-456C-B4DF-3AF48EFE4271}">
      <dgm:prSet/>
      <dgm:spPr/>
      <dgm:t>
        <a:bodyPr/>
        <a:lstStyle/>
        <a:p>
          <a:endParaRPr lang="es-EC"/>
        </a:p>
      </dgm:t>
    </dgm:pt>
    <dgm:pt modelId="{7D320810-3BEF-4EB1-96FE-E9313383A455}">
      <dgm:prSet phldrT="[Texto]"/>
      <dgm:spPr/>
      <dgm:t>
        <a:bodyPr/>
        <a:lstStyle/>
        <a:p>
          <a:r>
            <a:rPr lang="es-EC" dirty="0"/>
            <a:t>2</a:t>
          </a:r>
        </a:p>
      </dgm:t>
    </dgm:pt>
    <dgm:pt modelId="{80446086-A103-4FE5-9D4F-02976E4B493D}" type="parTrans" cxnId="{17BF8BD7-A256-4DAF-A49D-D751B63C1A14}">
      <dgm:prSet/>
      <dgm:spPr/>
      <dgm:t>
        <a:bodyPr/>
        <a:lstStyle/>
        <a:p>
          <a:endParaRPr lang="es-EC"/>
        </a:p>
      </dgm:t>
    </dgm:pt>
    <dgm:pt modelId="{DEE5A650-E6D0-4FF8-BFD4-0F96B5837660}" type="sibTrans" cxnId="{17BF8BD7-A256-4DAF-A49D-D751B63C1A14}">
      <dgm:prSet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  <dgm:t>
        <a:bodyPr/>
        <a:lstStyle/>
        <a:p>
          <a:endParaRPr lang="es-EC"/>
        </a:p>
      </dgm:t>
    </dgm:pt>
    <dgm:pt modelId="{E8FA1FA4-B655-4F17-AF52-4160F9C1AC15}">
      <dgm:prSet phldrT="[Texto]"/>
      <dgm:spPr/>
      <dgm:t>
        <a:bodyPr/>
        <a:lstStyle/>
        <a:p>
          <a:r>
            <a:rPr lang="es-EC" spc="-150" dirty="0"/>
            <a:t>GASTOS DE INVERSIÓN</a:t>
          </a:r>
        </a:p>
      </dgm:t>
    </dgm:pt>
    <dgm:pt modelId="{5A44D7E4-15E2-41D7-82E1-C9C7AF4F0F0A}" type="parTrans" cxnId="{1C819027-CD90-4379-A522-0632164C86AA}">
      <dgm:prSet/>
      <dgm:spPr/>
      <dgm:t>
        <a:bodyPr/>
        <a:lstStyle/>
        <a:p>
          <a:endParaRPr lang="es-EC"/>
        </a:p>
      </dgm:t>
    </dgm:pt>
    <dgm:pt modelId="{0FE285D8-866D-4C01-9AC7-9110F96562A9}" type="sibTrans" cxnId="{1C819027-CD90-4379-A522-0632164C86AA}">
      <dgm:prSet/>
      <dgm:spPr/>
      <dgm:t>
        <a:bodyPr/>
        <a:lstStyle/>
        <a:p>
          <a:endParaRPr lang="es-EC"/>
        </a:p>
      </dgm:t>
    </dgm:pt>
    <dgm:pt modelId="{C9D1D8F3-F1A2-4FA4-ADF0-6C9CBCA97221}" type="pres">
      <dgm:prSet presAssocID="{1B4D7C55-8C11-4AD0-B886-C58B75CEEEE7}" presName="Name0" presStyleCnt="0">
        <dgm:presLayoutVars>
          <dgm:chMax val="7"/>
          <dgm:chPref val="7"/>
          <dgm:dir/>
        </dgm:presLayoutVars>
      </dgm:prSet>
      <dgm:spPr/>
    </dgm:pt>
    <dgm:pt modelId="{B34536BA-5149-480B-ADDE-314C1B704B0F}" type="pres">
      <dgm:prSet presAssocID="{1B4D7C55-8C11-4AD0-B886-C58B75CEEEE7}" presName="dot1" presStyleLbl="alignNode1" presStyleIdx="0" presStyleCnt="10"/>
      <dgm:spPr/>
    </dgm:pt>
    <dgm:pt modelId="{FAA3651F-5592-4BE3-B421-8B35FE5D8310}" type="pres">
      <dgm:prSet presAssocID="{1B4D7C55-8C11-4AD0-B886-C58B75CEEEE7}" presName="dot2" presStyleLbl="alignNode1" presStyleIdx="1" presStyleCnt="10"/>
      <dgm:spPr/>
    </dgm:pt>
    <dgm:pt modelId="{41DE48E7-0234-4101-B006-FA0A35119249}" type="pres">
      <dgm:prSet presAssocID="{1B4D7C55-8C11-4AD0-B886-C58B75CEEEE7}" presName="dot3" presStyleLbl="alignNode1" presStyleIdx="2" presStyleCnt="10"/>
      <dgm:spPr/>
    </dgm:pt>
    <dgm:pt modelId="{F31F74AD-5D2A-429A-80D8-7E79AB867F53}" type="pres">
      <dgm:prSet presAssocID="{1B4D7C55-8C11-4AD0-B886-C58B75CEEEE7}" presName="dotArrow1" presStyleLbl="alignNode1" presStyleIdx="3" presStyleCnt="10"/>
      <dgm:spPr/>
    </dgm:pt>
    <dgm:pt modelId="{506F34C1-65FC-48BD-AEFC-4EA12BDE3E85}" type="pres">
      <dgm:prSet presAssocID="{1B4D7C55-8C11-4AD0-B886-C58B75CEEEE7}" presName="dotArrow2" presStyleLbl="alignNode1" presStyleIdx="4" presStyleCnt="10"/>
      <dgm:spPr/>
    </dgm:pt>
    <dgm:pt modelId="{79EA91E8-DEBF-4040-BA1C-8F51DFEAF846}" type="pres">
      <dgm:prSet presAssocID="{1B4D7C55-8C11-4AD0-B886-C58B75CEEEE7}" presName="dotArrow3" presStyleLbl="alignNode1" presStyleIdx="5" presStyleCnt="10"/>
      <dgm:spPr/>
    </dgm:pt>
    <dgm:pt modelId="{66BECF2A-C5E6-4B87-9966-FC771ED9C35A}" type="pres">
      <dgm:prSet presAssocID="{1B4D7C55-8C11-4AD0-B886-C58B75CEEEE7}" presName="dotArrow4" presStyleLbl="alignNode1" presStyleIdx="6" presStyleCnt="10"/>
      <dgm:spPr/>
    </dgm:pt>
    <dgm:pt modelId="{49B1F07D-8501-4DA5-A159-265EEFF57ACC}" type="pres">
      <dgm:prSet presAssocID="{1B4D7C55-8C11-4AD0-B886-C58B75CEEEE7}" presName="dotArrow5" presStyleLbl="alignNode1" presStyleIdx="7" presStyleCnt="10"/>
      <dgm:spPr/>
    </dgm:pt>
    <dgm:pt modelId="{8543712A-7348-4BD4-9DB9-EEB300789681}" type="pres">
      <dgm:prSet presAssocID="{1B4D7C55-8C11-4AD0-B886-C58B75CEEEE7}" presName="dotArrow6" presStyleLbl="alignNode1" presStyleIdx="8" presStyleCnt="10"/>
      <dgm:spPr/>
    </dgm:pt>
    <dgm:pt modelId="{AA44C640-599E-4507-A3C0-77C553CF8273}" type="pres">
      <dgm:prSet presAssocID="{1B4D7C55-8C11-4AD0-B886-C58B75CEEEE7}" presName="dotArrow7" presStyleLbl="alignNode1" presStyleIdx="9" presStyleCnt="10"/>
      <dgm:spPr/>
    </dgm:pt>
    <dgm:pt modelId="{CCECF30A-7DFB-43B5-AEC0-CAC3D0EEFEC1}" type="pres">
      <dgm:prSet presAssocID="{B52D21A8-817E-407A-9553-79201D3CBB2F}" presName="parTx1" presStyleLbl="node1" presStyleIdx="0" presStyleCnt="2" custScaleX="41607" custLinFactNeighborX="-23134" custLinFactNeighborY="7012"/>
      <dgm:spPr/>
    </dgm:pt>
    <dgm:pt modelId="{738ECECB-7726-440E-8555-81B4AC47A3C3}" type="pres">
      <dgm:prSet presAssocID="{B52D21A8-817E-407A-9553-79201D3CBB2F}" presName="desTx1" presStyleLbl="revTx" presStyleIdx="0" presStyleCnt="2" custLinFactNeighborX="-44537" custLinFactNeighborY="7012">
        <dgm:presLayoutVars>
          <dgm:bulletEnabled val="1"/>
        </dgm:presLayoutVars>
      </dgm:prSet>
      <dgm:spPr/>
    </dgm:pt>
    <dgm:pt modelId="{B7840079-0C7A-43D9-A4B7-0D39F63EA080}" type="pres">
      <dgm:prSet presAssocID="{ECA20EEC-E2CE-4303-B2F0-5C9D366EE1DF}" presName="picture1" presStyleCnt="0"/>
      <dgm:spPr/>
    </dgm:pt>
    <dgm:pt modelId="{855F743A-4930-4B07-BD22-A0EC6301BE97}" type="pres">
      <dgm:prSet presAssocID="{ECA20EEC-E2CE-4303-B2F0-5C9D366EE1DF}" presName="imageRepeatNode" presStyleLbl="fgImgPlace1" presStyleIdx="0" presStyleCnt="2"/>
      <dgm:spPr/>
    </dgm:pt>
    <dgm:pt modelId="{CBE219BF-B86C-474A-A14A-5F74AA8F5F1F}" type="pres">
      <dgm:prSet presAssocID="{7D320810-3BEF-4EB1-96FE-E9313383A455}" presName="parTx2" presStyleLbl="node1" presStyleIdx="1" presStyleCnt="2" custScaleX="37888" custLinFactNeighborX="-27308" custLinFactNeighborY="6576"/>
      <dgm:spPr/>
    </dgm:pt>
    <dgm:pt modelId="{7EE0D6BC-DB8A-45AE-9F03-3E585AE9CB65}" type="pres">
      <dgm:prSet presAssocID="{7D320810-3BEF-4EB1-96FE-E9313383A455}" presName="desTx2" presStyleLbl="revTx" presStyleIdx="1" presStyleCnt="2" custScaleX="186040" custLinFactNeighborX="-42637" custLinFactNeighborY="6576">
        <dgm:presLayoutVars>
          <dgm:bulletEnabled val="1"/>
        </dgm:presLayoutVars>
      </dgm:prSet>
      <dgm:spPr/>
    </dgm:pt>
    <dgm:pt modelId="{1C621234-BF6B-4C4F-BD8D-293727A1BBD3}" type="pres">
      <dgm:prSet presAssocID="{DEE5A650-E6D0-4FF8-BFD4-0F96B5837660}" presName="picture2" presStyleCnt="0"/>
      <dgm:spPr/>
    </dgm:pt>
    <dgm:pt modelId="{3868980A-7D13-442A-9B26-87E87695099F}" type="pres">
      <dgm:prSet presAssocID="{DEE5A650-E6D0-4FF8-BFD4-0F96B5837660}" presName="imageRepeatNode" presStyleLbl="fgImgPlace1" presStyleIdx="1" presStyleCnt="2"/>
      <dgm:spPr/>
    </dgm:pt>
  </dgm:ptLst>
  <dgm:cxnLst>
    <dgm:cxn modelId="{7F212513-F1DE-410F-AAF7-83B95E58B1BE}" type="presOf" srcId="{B52D21A8-817E-407A-9553-79201D3CBB2F}" destId="{CCECF30A-7DFB-43B5-AEC0-CAC3D0EEFEC1}" srcOrd="0" destOrd="0" presId="urn:microsoft.com/office/officeart/2008/layout/AscendingPictureAccentProcess"/>
    <dgm:cxn modelId="{09613218-1335-4A69-ADA6-9623BFBE2D5E}" type="presOf" srcId="{C6E88F0C-5D14-4C08-B8EE-F2E0612B52E2}" destId="{738ECECB-7726-440E-8555-81B4AC47A3C3}" srcOrd="0" destOrd="0" presId="urn:microsoft.com/office/officeart/2008/layout/AscendingPictureAccentProcess"/>
    <dgm:cxn modelId="{5451D91C-2BAC-4EF6-A3CA-013CC114A990}" type="presOf" srcId="{ECA20EEC-E2CE-4303-B2F0-5C9D366EE1DF}" destId="{855F743A-4930-4B07-BD22-A0EC6301BE97}" srcOrd="0" destOrd="0" presId="urn:microsoft.com/office/officeart/2008/layout/AscendingPictureAccentProcess"/>
    <dgm:cxn modelId="{1C819027-CD90-4379-A522-0632164C86AA}" srcId="{7D320810-3BEF-4EB1-96FE-E9313383A455}" destId="{E8FA1FA4-B655-4F17-AF52-4160F9C1AC15}" srcOrd="0" destOrd="0" parTransId="{5A44D7E4-15E2-41D7-82E1-C9C7AF4F0F0A}" sibTransId="{0FE285D8-866D-4C01-9AC7-9110F96562A9}"/>
    <dgm:cxn modelId="{C21FBF68-DC5B-4180-96D8-F2AA71C0FCA2}" type="presOf" srcId="{DEE5A650-E6D0-4FF8-BFD4-0F96B5837660}" destId="{3868980A-7D13-442A-9B26-87E87695099F}" srcOrd="0" destOrd="0" presId="urn:microsoft.com/office/officeart/2008/layout/AscendingPictureAccentProcess"/>
    <dgm:cxn modelId="{E2307D4E-B81E-4D17-9ACE-38AE8E4B1127}" type="presOf" srcId="{E8FA1FA4-B655-4F17-AF52-4160F9C1AC15}" destId="{7EE0D6BC-DB8A-45AE-9F03-3E585AE9CB65}" srcOrd="0" destOrd="0" presId="urn:microsoft.com/office/officeart/2008/layout/AscendingPictureAccentProcess"/>
    <dgm:cxn modelId="{62308F6F-E5FA-4972-B80D-BCABDA51E022}" type="presOf" srcId="{1B4D7C55-8C11-4AD0-B886-C58B75CEEEE7}" destId="{C9D1D8F3-F1A2-4FA4-ADF0-6C9CBCA97221}" srcOrd="0" destOrd="0" presId="urn:microsoft.com/office/officeart/2008/layout/AscendingPictureAccentProcess"/>
    <dgm:cxn modelId="{C8A87E51-154F-4026-84DF-94AF3E3EDDAE}" type="presOf" srcId="{7D320810-3BEF-4EB1-96FE-E9313383A455}" destId="{CBE219BF-B86C-474A-A14A-5F74AA8F5F1F}" srcOrd="0" destOrd="0" presId="urn:microsoft.com/office/officeart/2008/layout/AscendingPictureAccentProcess"/>
    <dgm:cxn modelId="{2AA47E88-4346-482A-AC2D-8781D12C604A}" srcId="{1B4D7C55-8C11-4AD0-B886-C58B75CEEEE7}" destId="{B52D21A8-817E-407A-9553-79201D3CBB2F}" srcOrd="0" destOrd="0" parTransId="{98815030-5CB3-4EF1-A2EA-D6D1C9ED3849}" sibTransId="{ECA20EEC-E2CE-4303-B2F0-5C9D366EE1DF}"/>
    <dgm:cxn modelId="{17BF8BD7-A256-4DAF-A49D-D751B63C1A14}" srcId="{1B4D7C55-8C11-4AD0-B886-C58B75CEEEE7}" destId="{7D320810-3BEF-4EB1-96FE-E9313383A455}" srcOrd="1" destOrd="0" parTransId="{80446086-A103-4FE5-9D4F-02976E4B493D}" sibTransId="{DEE5A650-E6D0-4FF8-BFD4-0F96B5837660}"/>
    <dgm:cxn modelId="{C19FD2FF-6173-456C-B4DF-3AF48EFE4271}" srcId="{B52D21A8-817E-407A-9553-79201D3CBB2F}" destId="{C6E88F0C-5D14-4C08-B8EE-F2E0612B52E2}" srcOrd="0" destOrd="0" parTransId="{884342E3-FE84-450F-9AB3-6F09A0E7244C}" sibTransId="{91A68B51-27C5-47D6-9134-6B11B9F42FE8}"/>
    <dgm:cxn modelId="{917331F8-77ED-4193-A256-5BA20D894B4D}" type="presParOf" srcId="{C9D1D8F3-F1A2-4FA4-ADF0-6C9CBCA97221}" destId="{B34536BA-5149-480B-ADDE-314C1B704B0F}" srcOrd="0" destOrd="0" presId="urn:microsoft.com/office/officeart/2008/layout/AscendingPictureAccentProcess"/>
    <dgm:cxn modelId="{152FD243-220B-4E6C-847D-3086AE4EC705}" type="presParOf" srcId="{C9D1D8F3-F1A2-4FA4-ADF0-6C9CBCA97221}" destId="{FAA3651F-5592-4BE3-B421-8B35FE5D8310}" srcOrd="1" destOrd="0" presId="urn:microsoft.com/office/officeart/2008/layout/AscendingPictureAccentProcess"/>
    <dgm:cxn modelId="{43ADCCB2-9552-456B-83BE-42EE0823E14E}" type="presParOf" srcId="{C9D1D8F3-F1A2-4FA4-ADF0-6C9CBCA97221}" destId="{41DE48E7-0234-4101-B006-FA0A35119249}" srcOrd="2" destOrd="0" presId="urn:microsoft.com/office/officeart/2008/layout/AscendingPictureAccentProcess"/>
    <dgm:cxn modelId="{7ACE3F7B-9406-43FF-AA7B-57FF2B160ACF}" type="presParOf" srcId="{C9D1D8F3-F1A2-4FA4-ADF0-6C9CBCA97221}" destId="{F31F74AD-5D2A-429A-80D8-7E79AB867F53}" srcOrd="3" destOrd="0" presId="urn:microsoft.com/office/officeart/2008/layout/AscendingPictureAccentProcess"/>
    <dgm:cxn modelId="{1BBC4E53-6EDF-406C-AA36-9E1AE3458518}" type="presParOf" srcId="{C9D1D8F3-F1A2-4FA4-ADF0-6C9CBCA97221}" destId="{506F34C1-65FC-48BD-AEFC-4EA12BDE3E85}" srcOrd="4" destOrd="0" presId="urn:microsoft.com/office/officeart/2008/layout/AscendingPictureAccentProcess"/>
    <dgm:cxn modelId="{F9E6E4DE-07A4-4102-9821-C1A5E011F68A}" type="presParOf" srcId="{C9D1D8F3-F1A2-4FA4-ADF0-6C9CBCA97221}" destId="{79EA91E8-DEBF-4040-BA1C-8F51DFEAF846}" srcOrd="5" destOrd="0" presId="urn:microsoft.com/office/officeart/2008/layout/AscendingPictureAccentProcess"/>
    <dgm:cxn modelId="{1AB10C79-7D72-4810-A464-ADA59E5CAF9F}" type="presParOf" srcId="{C9D1D8F3-F1A2-4FA4-ADF0-6C9CBCA97221}" destId="{66BECF2A-C5E6-4B87-9966-FC771ED9C35A}" srcOrd="6" destOrd="0" presId="urn:microsoft.com/office/officeart/2008/layout/AscendingPictureAccentProcess"/>
    <dgm:cxn modelId="{6C678CF2-D19E-44FE-B3C9-182603453416}" type="presParOf" srcId="{C9D1D8F3-F1A2-4FA4-ADF0-6C9CBCA97221}" destId="{49B1F07D-8501-4DA5-A159-265EEFF57ACC}" srcOrd="7" destOrd="0" presId="urn:microsoft.com/office/officeart/2008/layout/AscendingPictureAccentProcess"/>
    <dgm:cxn modelId="{4AF13A01-502C-4512-85A9-E1BF3D7F30B0}" type="presParOf" srcId="{C9D1D8F3-F1A2-4FA4-ADF0-6C9CBCA97221}" destId="{8543712A-7348-4BD4-9DB9-EEB300789681}" srcOrd="8" destOrd="0" presId="urn:microsoft.com/office/officeart/2008/layout/AscendingPictureAccentProcess"/>
    <dgm:cxn modelId="{B4761329-F881-45DE-B4CE-358F50943AE3}" type="presParOf" srcId="{C9D1D8F3-F1A2-4FA4-ADF0-6C9CBCA97221}" destId="{AA44C640-599E-4507-A3C0-77C553CF8273}" srcOrd="9" destOrd="0" presId="urn:microsoft.com/office/officeart/2008/layout/AscendingPictureAccentProcess"/>
    <dgm:cxn modelId="{2E727FDF-19C4-4906-B979-A237BC7F3595}" type="presParOf" srcId="{C9D1D8F3-F1A2-4FA4-ADF0-6C9CBCA97221}" destId="{CCECF30A-7DFB-43B5-AEC0-CAC3D0EEFEC1}" srcOrd="10" destOrd="0" presId="urn:microsoft.com/office/officeart/2008/layout/AscendingPictureAccentProcess"/>
    <dgm:cxn modelId="{5557D44C-1F8C-4C56-8A08-02DAE78BDAA6}" type="presParOf" srcId="{C9D1D8F3-F1A2-4FA4-ADF0-6C9CBCA97221}" destId="{738ECECB-7726-440E-8555-81B4AC47A3C3}" srcOrd="11" destOrd="0" presId="urn:microsoft.com/office/officeart/2008/layout/AscendingPictureAccentProcess"/>
    <dgm:cxn modelId="{E1F99504-CC31-482B-B8C1-BA9CA0A0D1A1}" type="presParOf" srcId="{C9D1D8F3-F1A2-4FA4-ADF0-6C9CBCA97221}" destId="{B7840079-0C7A-43D9-A4B7-0D39F63EA080}" srcOrd="12" destOrd="0" presId="urn:microsoft.com/office/officeart/2008/layout/AscendingPictureAccentProcess"/>
    <dgm:cxn modelId="{2F233DE0-C2FB-4E5B-BDE0-A32800CCBACA}" type="presParOf" srcId="{B7840079-0C7A-43D9-A4B7-0D39F63EA080}" destId="{855F743A-4930-4B07-BD22-A0EC6301BE97}" srcOrd="0" destOrd="0" presId="urn:microsoft.com/office/officeart/2008/layout/AscendingPictureAccentProcess"/>
    <dgm:cxn modelId="{1ABE49B0-1E57-4045-B661-E823869A6F25}" type="presParOf" srcId="{C9D1D8F3-F1A2-4FA4-ADF0-6C9CBCA97221}" destId="{CBE219BF-B86C-474A-A14A-5F74AA8F5F1F}" srcOrd="13" destOrd="0" presId="urn:microsoft.com/office/officeart/2008/layout/AscendingPictureAccentProcess"/>
    <dgm:cxn modelId="{BFBE58AF-5F38-48A0-87E2-80B75351B04C}" type="presParOf" srcId="{C9D1D8F3-F1A2-4FA4-ADF0-6C9CBCA97221}" destId="{7EE0D6BC-DB8A-45AE-9F03-3E585AE9CB65}" srcOrd="14" destOrd="0" presId="urn:microsoft.com/office/officeart/2008/layout/AscendingPictureAccentProcess"/>
    <dgm:cxn modelId="{BD0F40A2-2383-49CC-BF00-408DF36B4F8D}" type="presParOf" srcId="{C9D1D8F3-F1A2-4FA4-ADF0-6C9CBCA97221}" destId="{1C621234-BF6B-4C4F-BD8D-293727A1BBD3}" srcOrd="15" destOrd="0" presId="urn:microsoft.com/office/officeart/2008/layout/AscendingPictureAccentProcess"/>
    <dgm:cxn modelId="{7EE2E331-13D0-4DC6-94E2-DBB13B089567}" type="presParOf" srcId="{1C621234-BF6B-4C4F-BD8D-293727A1BBD3}" destId="{3868980A-7D13-442A-9B26-87E87695099F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4536BA-5149-480B-ADDE-314C1B704B0F}">
      <dsp:nvSpPr>
        <dsp:cNvPr id="0" name=""/>
        <dsp:cNvSpPr/>
      </dsp:nvSpPr>
      <dsp:spPr>
        <a:xfrm>
          <a:off x="1833265" y="3292070"/>
          <a:ext cx="155112" cy="1551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A3651F-5592-4BE3-B421-8B35FE5D8310}">
      <dsp:nvSpPr>
        <dsp:cNvPr id="0" name=""/>
        <dsp:cNvSpPr/>
      </dsp:nvSpPr>
      <dsp:spPr>
        <a:xfrm>
          <a:off x="1697128" y="3510301"/>
          <a:ext cx="155112" cy="1551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DE48E7-0234-4101-B006-FA0A35119249}">
      <dsp:nvSpPr>
        <dsp:cNvPr id="0" name=""/>
        <dsp:cNvSpPr/>
      </dsp:nvSpPr>
      <dsp:spPr>
        <a:xfrm>
          <a:off x="1534590" y="3699242"/>
          <a:ext cx="155112" cy="1551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1F74AD-5D2A-429A-80D8-7E79AB867F53}">
      <dsp:nvSpPr>
        <dsp:cNvPr id="0" name=""/>
        <dsp:cNvSpPr/>
      </dsp:nvSpPr>
      <dsp:spPr>
        <a:xfrm>
          <a:off x="1729306" y="1095738"/>
          <a:ext cx="155112" cy="1551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6F34C1-65FC-48BD-AEFC-4EA12BDE3E85}">
      <dsp:nvSpPr>
        <dsp:cNvPr id="0" name=""/>
        <dsp:cNvSpPr/>
      </dsp:nvSpPr>
      <dsp:spPr>
        <a:xfrm>
          <a:off x="1936398" y="971978"/>
          <a:ext cx="155112" cy="1551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EA91E8-DEBF-4040-BA1C-8F51DFEAF846}">
      <dsp:nvSpPr>
        <dsp:cNvPr id="0" name=""/>
        <dsp:cNvSpPr/>
      </dsp:nvSpPr>
      <dsp:spPr>
        <a:xfrm>
          <a:off x="2143490" y="848217"/>
          <a:ext cx="155112" cy="1551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BECF2A-C5E6-4B87-9966-FC771ED9C35A}">
      <dsp:nvSpPr>
        <dsp:cNvPr id="0" name=""/>
        <dsp:cNvSpPr/>
      </dsp:nvSpPr>
      <dsp:spPr>
        <a:xfrm>
          <a:off x="2350583" y="971978"/>
          <a:ext cx="155112" cy="1551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B1F07D-8501-4DA5-A159-265EEFF57ACC}">
      <dsp:nvSpPr>
        <dsp:cNvPr id="0" name=""/>
        <dsp:cNvSpPr/>
      </dsp:nvSpPr>
      <dsp:spPr>
        <a:xfrm>
          <a:off x="2558500" y="1095738"/>
          <a:ext cx="155112" cy="1551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43712A-7348-4BD4-9DB9-EEB300789681}">
      <dsp:nvSpPr>
        <dsp:cNvPr id="0" name=""/>
        <dsp:cNvSpPr/>
      </dsp:nvSpPr>
      <dsp:spPr>
        <a:xfrm>
          <a:off x="2143490" y="1109352"/>
          <a:ext cx="155112" cy="1551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44C640-599E-4507-A3C0-77C553CF8273}">
      <dsp:nvSpPr>
        <dsp:cNvPr id="0" name=""/>
        <dsp:cNvSpPr/>
      </dsp:nvSpPr>
      <dsp:spPr>
        <a:xfrm>
          <a:off x="2143490" y="1370486"/>
          <a:ext cx="155112" cy="1551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ECF30A-7DFB-43B5-AEC0-CAC3D0EEFEC1}">
      <dsp:nvSpPr>
        <dsp:cNvPr id="0" name=""/>
        <dsp:cNvSpPr/>
      </dsp:nvSpPr>
      <dsp:spPr>
        <a:xfrm>
          <a:off x="1081941" y="4364190"/>
          <a:ext cx="1395115" cy="8993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9735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700" kern="1200" dirty="0"/>
            <a:t>1</a:t>
          </a:r>
        </a:p>
      </dsp:txBody>
      <dsp:txXfrm>
        <a:off x="1125842" y="4408091"/>
        <a:ext cx="1307313" cy="811522"/>
      </dsp:txXfrm>
    </dsp:sp>
    <dsp:sp modelId="{738ECECB-7726-440E-8555-81B4AC47A3C3}">
      <dsp:nvSpPr>
        <dsp:cNvPr id="0" name=""/>
        <dsp:cNvSpPr/>
      </dsp:nvSpPr>
      <dsp:spPr>
        <a:xfrm>
          <a:off x="2774390" y="4364190"/>
          <a:ext cx="3272221" cy="8993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700" kern="1200" dirty="0"/>
            <a:t>GASTOS CORRIENTES</a:t>
          </a:r>
        </a:p>
      </dsp:txBody>
      <dsp:txXfrm>
        <a:off x="2774390" y="4364190"/>
        <a:ext cx="3272221" cy="899324"/>
      </dsp:txXfrm>
    </dsp:sp>
    <dsp:sp modelId="{855F743A-4930-4B07-BD22-A0EC6301BE97}">
      <dsp:nvSpPr>
        <dsp:cNvPr id="0" name=""/>
        <dsp:cNvSpPr/>
      </dsp:nvSpPr>
      <dsp:spPr>
        <a:xfrm>
          <a:off x="-51191" y="3385716"/>
          <a:ext cx="1554429" cy="1554429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E219BF-B86C-474A-A14A-5F74AA8F5F1F}">
      <dsp:nvSpPr>
        <dsp:cNvPr id="0" name=""/>
        <dsp:cNvSpPr/>
      </dsp:nvSpPr>
      <dsp:spPr>
        <a:xfrm>
          <a:off x="2421802" y="2601223"/>
          <a:ext cx="1270414" cy="89932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9735" tIns="140970" rIns="140970" bIns="140970" numCol="1" spcCol="1270" anchor="ctr" anchorCtr="0">
          <a:noAutofit/>
        </a:bodyPr>
        <a:lstStyle/>
        <a:p>
          <a:pPr marL="0" lvl="0" indent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3700" kern="1200" dirty="0"/>
            <a:t>2</a:t>
          </a:r>
        </a:p>
      </dsp:txBody>
      <dsp:txXfrm>
        <a:off x="2465703" y="2645124"/>
        <a:ext cx="1182612" cy="811522"/>
      </dsp:txXfrm>
    </dsp:sp>
    <dsp:sp modelId="{7EE0D6BC-DB8A-45AE-9F03-3E585AE9CB65}">
      <dsp:nvSpPr>
        <dsp:cNvPr id="0" name=""/>
        <dsp:cNvSpPr/>
      </dsp:nvSpPr>
      <dsp:spPr>
        <a:xfrm>
          <a:off x="4060480" y="2601223"/>
          <a:ext cx="3450584" cy="8993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68580" rIns="68580" bIns="6858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C" sz="2700" kern="1200" spc="-150" dirty="0"/>
            <a:t>GASTOS DE INVERSIÓN</a:t>
          </a:r>
        </a:p>
      </dsp:txBody>
      <dsp:txXfrm>
        <a:off x="4060480" y="2601223"/>
        <a:ext cx="3450584" cy="899324"/>
      </dsp:txXfrm>
    </dsp:sp>
    <dsp:sp modelId="{3868980A-7D13-442A-9B26-87E87695099F}">
      <dsp:nvSpPr>
        <dsp:cNvPr id="0" name=""/>
        <dsp:cNvSpPr/>
      </dsp:nvSpPr>
      <dsp:spPr>
        <a:xfrm>
          <a:off x="1366276" y="1626669"/>
          <a:ext cx="1554429" cy="1554429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25/09/2020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25/09/2020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25/09/2020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25/09/2020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25/09/2020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25/09/2020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25/09/2020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25/09/2020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C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25/09/2020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25/09/2020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6767D-42BB-45C8-BF23-550F559BC0AA}" type="datetimeFigureOut">
              <a:rPr lang="es-EC" smtClean="0"/>
              <a:pPr/>
              <a:t>25/09/2020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EC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C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6767D-42BB-45C8-BF23-550F559BC0AA}" type="datetimeFigureOut">
              <a:rPr lang="es-EC" smtClean="0"/>
              <a:pPr/>
              <a:t>25/09/2020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15805-ED34-445F-9BAD-B9C0B0B9D71C}" type="slidenum">
              <a:rPr lang="es-EC" smtClean="0"/>
              <a:pPr/>
              <a:t>‹Nº›</a:t>
            </a:fld>
            <a:endParaRPr lang="es-EC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C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411560" y="5445224"/>
            <a:ext cx="6400800" cy="1008112"/>
          </a:xfrm>
          <a:prstGeom prst="roundRect">
            <a:avLst>
              <a:gd name="adj" fmla="val 2364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s-EC" b="1" dirty="0">
                <a:solidFill>
                  <a:schemeClr val="tx1"/>
                </a:solidFill>
              </a:rPr>
              <a:t>RENDICIÓN DE CUENTAS EJERCICIO FISCAL 2019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67544" y="188640"/>
            <a:ext cx="837756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C" sz="54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Copperplate Gothic Bold" pitchFamily="34" charset="0"/>
              </a:rPr>
              <a:t>Gad Parroquial La Unión</a:t>
            </a: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785" y="1913800"/>
            <a:ext cx="5585419" cy="3508247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5736" y="269776"/>
            <a:ext cx="4752528" cy="1143000"/>
          </a:xfrm>
          <a:prstGeom prst="roundRect">
            <a:avLst>
              <a:gd name="adj" fmla="val 2774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s-EC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Baskerville Old Face" pitchFamily="18" charset="0"/>
              </a:rPr>
              <a:t>GASTOS</a:t>
            </a:r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472422977"/>
              </p:ext>
            </p:extLst>
          </p:nvPr>
        </p:nvGraphicFramePr>
        <p:xfrm>
          <a:off x="713803" y="620688"/>
          <a:ext cx="8250685" cy="60486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>
              <a:buFont typeface="Wingdings" pitchFamily="2" charset="2"/>
              <a:buChar char="Ø"/>
            </a:pPr>
            <a:r>
              <a:rPr lang="es-EC" dirty="0"/>
              <a:t>GASTOS CORRIENTES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2808312"/>
          </a:xfrm>
        </p:spPr>
        <p:txBody>
          <a:bodyPr/>
          <a:lstStyle/>
          <a:p>
            <a:r>
              <a:rPr lang="es-EC" dirty="0"/>
              <a:t>Gastos en Personal:</a:t>
            </a:r>
          </a:p>
          <a:p>
            <a:pPr lvl="1"/>
            <a:r>
              <a:rPr lang="es-EC" sz="2400" b="1" dirty="0"/>
              <a:t>Remuneraciones Unificadas</a:t>
            </a:r>
          </a:p>
          <a:p>
            <a:pPr lvl="1"/>
            <a:r>
              <a:rPr lang="es-EC" sz="2400" b="1" dirty="0"/>
              <a:t>Aporte al </a:t>
            </a:r>
            <a:r>
              <a:rPr lang="es-EC" sz="2400" b="1" dirty="0" err="1"/>
              <a:t>IESS</a:t>
            </a:r>
            <a:endParaRPr lang="es-EC" sz="2400" b="1" dirty="0"/>
          </a:p>
          <a:p>
            <a:pPr lvl="1"/>
            <a:r>
              <a:rPr lang="es-EC" sz="2400" b="1" dirty="0"/>
              <a:t>Fondos de Reserva</a:t>
            </a:r>
          </a:p>
          <a:p>
            <a:pPr lvl="1"/>
            <a:r>
              <a:rPr lang="es-EC" sz="2400" b="1" dirty="0"/>
              <a:t>Decimos</a:t>
            </a:r>
          </a:p>
          <a:p>
            <a:pPr lvl="1"/>
            <a:r>
              <a:rPr lang="es-EC" sz="2400" b="1" dirty="0"/>
              <a:t>Vacaciones no Gozadas</a:t>
            </a:r>
          </a:p>
        </p:txBody>
      </p:sp>
      <p:sp>
        <p:nvSpPr>
          <p:cNvPr id="4" name="2 Marcador de contenido"/>
          <p:cNvSpPr txBox="1">
            <a:spLocks/>
          </p:cNvSpPr>
          <p:nvPr/>
        </p:nvSpPr>
        <p:spPr>
          <a:xfrm>
            <a:off x="539552" y="4005064"/>
            <a:ext cx="8229600" cy="23042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C" sz="3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 y Servicios</a:t>
            </a:r>
            <a:r>
              <a:rPr kumimoji="0" lang="es-EC" sz="35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Consumo</a:t>
            </a:r>
            <a:r>
              <a:rPr kumimoji="0" lang="es-EC" sz="3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s-EC" sz="2800" b="1" dirty="0"/>
              <a:t>Gastos de Informática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C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Materiales de Oficina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C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Materiales de Aseo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s-EC" sz="2800" b="1" dirty="0"/>
              <a:t>Servicios Básicos</a:t>
            </a:r>
            <a:endParaRPr kumimoji="0" lang="es-EC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s-EC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5652120" y="2353235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$ 55,464.11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5796136" y="5301208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$ 3,036.79</a:t>
            </a: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82952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>
              <a:buFont typeface="Wingdings" pitchFamily="2" charset="2"/>
              <a:buChar char="Ø"/>
            </a:pPr>
            <a:r>
              <a:rPr lang="es-EC" dirty="0"/>
              <a:t>GASTOS CORRIENTES</a:t>
            </a:r>
          </a:p>
        </p:txBody>
      </p:sp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1728192"/>
          </a:xfrm>
        </p:spPr>
        <p:txBody>
          <a:bodyPr/>
          <a:lstStyle/>
          <a:p>
            <a:r>
              <a:rPr lang="es-EC" dirty="0"/>
              <a:t>Otros Gastos Corrientes:</a:t>
            </a:r>
          </a:p>
          <a:p>
            <a:pPr lvl="1"/>
            <a:r>
              <a:rPr lang="es-EC" sz="2400" b="1" dirty="0"/>
              <a:t>Pago Seguros</a:t>
            </a:r>
          </a:p>
          <a:p>
            <a:pPr lvl="1"/>
            <a:r>
              <a:rPr lang="es-EC" sz="2400" b="1" dirty="0"/>
              <a:t>Comisiones Bancarias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539552" y="3068960"/>
            <a:ext cx="5832648" cy="24482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C" sz="35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Transferencias y Donaciones: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C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Entidades</a:t>
            </a:r>
            <a:r>
              <a:rPr kumimoji="0" lang="es-EC" sz="28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del Gobierno Seccional</a:t>
            </a:r>
            <a:endParaRPr kumimoji="0" lang="es-EC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lang="es-EC" sz="2800" b="1" dirty="0"/>
              <a:t>Transferencias CONAGOPARE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C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 el </a:t>
            </a:r>
            <a:r>
              <a:rPr kumimoji="0" lang="es-EC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IECE</a:t>
            </a:r>
            <a:endParaRPr kumimoji="0" lang="es-EC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lvl="1" indent="-285750">
              <a:spcBef>
                <a:spcPct val="20000"/>
              </a:spcBef>
              <a:buFont typeface="Arial" pitchFamily="34" charset="0"/>
              <a:buChar char="–"/>
              <a:defRPr/>
            </a:pPr>
            <a:r>
              <a:rPr lang="es-EC" sz="2800" b="1" dirty="0"/>
              <a:t>Contraloría</a:t>
            </a:r>
            <a:endParaRPr kumimoji="0" lang="es-EC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s-EC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6084168" y="4068361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$ 5,424.91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156176" y="1836113"/>
            <a:ext cx="1728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$ 528.46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467544" y="5991671"/>
            <a:ext cx="5163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b="1" dirty="0">
                <a:latin typeface="Copperplate Gothic Bold" pitchFamily="34" charset="0"/>
              </a:rPr>
              <a:t>TOTAL GASTOS CORRIENTES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6012160" y="5877272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$ 64,454.27</a:t>
            </a:r>
          </a:p>
        </p:txBody>
      </p:sp>
      <p:sp>
        <p:nvSpPr>
          <p:cNvPr id="11" name="10 Rectángulo redondeado"/>
          <p:cNvSpPr/>
          <p:nvPr/>
        </p:nvSpPr>
        <p:spPr>
          <a:xfrm>
            <a:off x="467544" y="5877272"/>
            <a:ext cx="7776864" cy="576064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79912" y="980728"/>
            <a:ext cx="5364088" cy="576064"/>
          </a:xfrm>
        </p:spPr>
        <p:txBody>
          <a:bodyPr>
            <a:normAutofit fontScale="92500"/>
          </a:bodyPr>
          <a:lstStyle/>
          <a:p>
            <a:r>
              <a:rPr lang="es-EC" sz="2800" dirty="0"/>
              <a:t>ATENCIÓN AL SECTOR VULNERABLE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93304" y="116632"/>
            <a:ext cx="5915000" cy="864096"/>
          </a:xfrm>
          <a:prstGeom prst="roundRect">
            <a:avLst>
              <a:gd name="adj" fmla="val 3401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000" b="1" dirty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179512" y="1520788"/>
            <a:ext cx="4176464" cy="756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6213" lvl="0" indent="-176213" algn="ctr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Proyecto Socio Cultural </a:t>
            </a:r>
            <a:r>
              <a:rPr lang="es-EC" sz="2000" b="1" dirty="0">
                <a:solidFill>
                  <a:schemeClr val="accent2">
                    <a:lumMod val="75000"/>
                  </a:schemeClr>
                </a:solidFill>
              </a:rPr>
              <a:t>“COLONIAS VACACIONALES 2019</a:t>
            </a:r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”</a:t>
            </a:r>
            <a:endParaRPr kumimoji="0" lang="es-EC" sz="20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47573" y="2420888"/>
            <a:ext cx="38539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C" sz="2000" b="1" dirty="0"/>
              <a:t>Alimentación 	          </a:t>
            </a:r>
            <a:r>
              <a:rPr lang="es-EC" sz="2000" b="1" dirty="0">
                <a:sym typeface="Wingdings" pitchFamily="2" charset="2"/>
              </a:rPr>
              <a:t> 1,437.00</a:t>
            </a:r>
          </a:p>
        </p:txBody>
      </p:sp>
      <p:sp>
        <p:nvSpPr>
          <p:cNvPr id="6" name="14 CuadroTexto">
            <a:extLst>
              <a:ext uri="{FF2B5EF4-FFF2-40B4-BE49-F238E27FC236}">
                <a16:creationId xmlns:a16="http://schemas.microsoft.com/office/drawing/2014/main" id="{30FB900B-EDB0-49B7-B4A3-A879AE7F026F}"/>
              </a:ext>
            </a:extLst>
          </p:cNvPr>
          <p:cNvSpPr txBox="1"/>
          <p:nvPr/>
        </p:nvSpPr>
        <p:spPr>
          <a:xfrm>
            <a:off x="2173214" y="6302434"/>
            <a:ext cx="4970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Costo total proyecto = $ 1,437.00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79912" y="908720"/>
            <a:ext cx="5364088" cy="576064"/>
          </a:xfrm>
        </p:spPr>
        <p:txBody>
          <a:bodyPr>
            <a:normAutofit fontScale="92500"/>
          </a:bodyPr>
          <a:lstStyle/>
          <a:p>
            <a:r>
              <a:rPr lang="es-EC" sz="2800" dirty="0"/>
              <a:t>ATENCIÓN AL SECTOR VULNERABLE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93304" y="116632"/>
            <a:ext cx="5915000" cy="864096"/>
          </a:xfrm>
          <a:prstGeom prst="roundRect">
            <a:avLst>
              <a:gd name="adj" fmla="val 3401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000" b="1" dirty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4813752" y="1322766"/>
            <a:ext cx="4176464" cy="7560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6213" lvl="0" indent="-176213" algn="ctr">
              <a:spcBef>
                <a:spcPct val="20000"/>
              </a:spcBef>
              <a:buFont typeface="Wingdings" pitchFamily="2" charset="2"/>
              <a:buChar char="ü"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Convenio GAD Municipal para </a:t>
            </a:r>
            <a:r>
              <a:rPr lang="es-EC" sz="2000" b="1" dirty="0">
                <a:solidFill>
                  <a:schemeClr val="accent2">
                    <a:lumMod val="75000"/>
                  </a:schemeClr>
                </a:solidFill>
              </a:rPr>
              <a:t>“ATENCION A PERSONAS CON DISCAPACIDAD</a:t>
            </a:r>
            <a:r>
              <a:rPr lang="es-EC" sz="2000" dirty="0">
                <a:solidFill>
                  <a:schemeClr val="accent2">
                    <a:lumMod val="75000"/>
                  </a:schemeClr>
                </a:solidFill>
              </a:rPr>
              <a:t>”</a:t>
            </a:r>
            <a:endParaRPr kumimoji="0" lang="es-EC" sz="20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15107" y="1700808"/>
            <a:ext cx="382919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s-EC" sz="2000" b="1" dirty="0"/>
              <a:t>Alimentación 	            </a:t>
            </a:r>
            <a:r>
              <a:rPr lang="es-EC" sz="2000" b="1" dirty="0">
                <a:sym typeface="Wingdings" pitchFamily="2" charset="2"/>
              </a:rPr>
              <a:t>  115.60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000" b="1" dirty="0">
                <a:sym typeface="Wingdings" pitchFamily="2" charset="2"/>
              </a:rPr>
              <a:t>Transporte	                40.00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s-EC" sz="2000" b="1" dirty="0">
                <a:sym typeface="Wingdings" pitchFamily="2" charset="2"/>
              </a:rPr>
              <a:t>Uniformes </a:t>
            </a:r>
            <a:r>
              <a:rPr lang="es-EC" sz="2000" b="1" dirty="0" err="1">
                <a:sym typeface="Wingdings" pitchFamily="2" charset="2"/>
              </a:rPr>
              <a:t>Dep</a:t>
            </a:r>
            <a:r>
              <a:rPr lang="es-EC" sz="2000" b="1" dirty="0">
                <a:sym typeface="Wingdings" pitchFamily="2" charset="2"/>
              </a:rPr>
              <a:t>.           203.84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2086867" y="6279703"/>
            <a:ext cx="4970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Costo total proyecto = $ 359.44</a:t>
            </a:r>
          </a:p>
        </p:txBody>
      </p:sp>
    </p:spTree>
    <p:extLst>
      <p:ext uri="{BB962C8B-B14F-4D97-AF65-F5344CB8AC3E}">
        <p14:creationId xmlns:p14="http://schemas.microsoft.com/office/powerpoint/2010/main" val="23578739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268760"/>
            <a:ext cx="5626968" cy="576064"/>
          </a:xfrm>
        </p:spPr>
        <p:txBody>
          <a:bodyPr>
            <a:normAutofit fontScale="92500"/>
          </a:bodyPr>
          <a:lstStyle/>
          <a:p>
            <a:r>
              <a:rPr lang="es-EC" sz="2800" dirty="0"/>
              <a:t>ATENCIÓN AL SECTOR VULNERABLE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5" name="2 Marcador de contenido"/>
          <p:cNvSpPr txBox="1">
            <a:spLocks/>
          </p:cNvSpPr>
          <p:nvPr/>
        </p:nvSpPr>
        <p:spPr>
          <a:xfrm>
            <a:off x="3131840" y="1772816"/>
            <a:ext cx="5837820" cy="11521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</a:rPr>
              <a:t>Convenio Interinstitucional</a:t>
            </a:r>
            <a:r>
              <a:rPr kumimoji="0" lang="es-EC" sz="2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</a:rPr>
              <a:t> con MIES para Atención al Adulto Mayor</a:t>
            </a:r>
            <a:endParaRPr kumimoji="0" lang="es-EC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5009220" y="4193905"/>
            <a:ext cx="396044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Gasto en Personal                 </a:t>
            </a:r>
            <a:r>
              <a:rPr lang="es-EC" b="1" dirty="0">
                <a:sym typeface="Wingdings" pitchFamily="2" charset="2"/>
              </a:rPr>
              <a:t>10,617.16</a:t>
            </a:r>
            <a:endParaRPr lang="es-EC" b="1" dirty="0"/>
          </a:p>
          <a:p>
            <a:r>
              <a:rPr lang="es-EC" b="1" dirty="0"/>
              <a:t>Alimentación y Refrigerios  </a:t>
            </a:r>
            <a:r>
              <a:rPr lang="es-EC" b="1" dirty="0">
                <a:sym typeface="Wingdings" pitchFamily="2" charset="2"/>
              </a:rPr>
              <a:t>1</a:t>
            </a:r>
            <a:r>
              <a:rPr lang="es-EC" b="1" dirty="0"/>
              <a:t>3,424.49</a:t>
            </a:r>
          </a:p>
          <a:p>
            <a:r>
              <a:rPr lang="es-EC" b="1" dirty="0"/>
              <a:t>Transporte	</a:t>
            </a:r>
            <a:r>
              <a:rPr lang="es-EC" b="1" dirty="0">
                <a:sym typeface="Wingdings" pitchFamily="2" charset="2"/>
              </a:rPr>
              <a:t>                </a:t>
            </a:r>
            <a:r>
              <a:rPr lang="es-EC" b="1" dirty="0"/>
              <a:t>1,190.00</a:t>
            </a:r>
          </a:p>
          <a:p>
            <a:r>
              <a:rPr lang="es-EC" b="1" dirty="0"/>
              <a:t>Material Didáctico 	               </a:t>
            </a:r>
            <a:r>
              <a:rPr lang="es-EC" b="1" dirty="0">
                <a:sym typeface="Wingdings" pitchFamily="2" charset="2"/>
              </a:rPr>
              <a:t> 1,068</a:t>
            </a:r>
            <a:r>
              <a:rPr lang="es-EC" b="1" dirty="0"/>
              <a:t>.68</a:t>
            </a:r>
          </a:p>
          <a:p>
            <a:r>
              <a:rPr lang="es-EC" b="1" dirty="0"/>
              <a:t>Material de Oficina 	</a:t>
            </a:r>
            <a:r>
              <a:rPr lang="es-EC" b="1" dirty="0">
                <a:sym typeface="Wingdings" pitchFamily="2" charset="2"/>
              </a:rPr>
              <a:t>    </a:t>
            </a:r>
            <a:r>
              <a:rPr lang="es-EC" b="1" dirty="0"/>
              <a:t>85.00</a:t>
            </a:r>
          </a:p>
          <a:p>
            <a:r>
              <a:rPr lang="es-EC" b="1" dirty="0"/>
              <a:t>Material de Aseo	 	</a:t>
            </a:r>
            <a:r>
              <a:rPr lang="es-EC" b="1" dirty="0">
                <a:sym typeface="Wingdings" pitchFamily="2" charset="2"/>
              </a:rPr>
              <a:t>  </a:t>
            </a:r>
            <a:r>
              <a:rPr lang="es-EC" b="1" dirty="0"/>
              <a:t>138.44</a:t>
            </a:r>
          </a:p>
          <a:p>
            <a:r>
              <a:rPr lang="es-EC" b="1" dirty="0"/>
              <a:t>Arriendo Locales Hostería 	</a:t>
            </a:r>
            <a:r>
              <a:rPr lang="es-EC" b="1" dirty="0">
                <a:sym typeface="Wingdings" pitchFamily="2" charset="2"/>
              </a:rPr>
              <a:t>  </a:t>
            </a:r>
            <a:r>
              <a:rPr lang="es-EC" b="1" dirty="0"/>
              <a:t>366.00</a:t>
            </a:r>
          </a:p>
        </p:txBody>
      </p:sp>
      <p:sp>
        <p:nvSpPr>
          <p:cNvPr id="2" name="14 CuadroTexto">
            <a:extLst>
              <a:ext uri="{FF2B5EF4-FFF2-40B4-BE49-F238E27FC236}">
                <a16:creationId xmlns:a16="http://schemas.microsoft.com/office/drawing/2014/main" id="{B5CC0C10-819C-45FF-807B-C34801975CB6}"/>
              </a:ext>
            </a:extLst>
          </p:cNvPr>
          <p:cNvSpPr txBox="1"/>
          <p:nvPr/>
        </p:nvSpPr>
        <p:spPr>
          <a:xfrm>
            <a:off x="2028117" y="6237312"/>
            <a:ext cx="5221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Costo total proyecto = $ 26,889.77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433906" y="1687574"/>
            <a:ext cx="3672408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“CARNAVALES DE LA UNIÓN 2019</a:t>
            </a:r>
            <a:r>
              <a:rPr kumimoji="0" lang="es-EC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” 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4103440" y="1286247"/>
            <a:ext cx="5040560" cy="576064"/>
          </a:xfrm>
        </p:spPr>
        <p:txBody>
          <a:bodyPr>
            <a:normAutofit/>
          </a:bodyPr>
          <a:lstStyle/>
          <a:p>
            <a:r>
              <a:rPr lang="es-EC" sz="2800" b="1" dirty="0"/>
              <a:t>EVENTOS SOCIO-CULTURALES</a:t>
            </a: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-36512" y="4545125"/>
            <a:ext cx="5182210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Representación Cantonal y Adecuación de las Imágenes de las Soberanas Parroquiales</a:t>
            </a:r>
            <a:endParaRPr kumimoji="0" lang="es-EC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325894" y="2421918"/>
            <a:ext cx="4102090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Sonido y</a:t>
            </a:r>
            <a:r>
              <a:rPr kumimoji="0" lang="es-EC" sz="20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Animación </a:t>
            </a:r>
            <a:r>
              <a:rPr kumimoji="0" lang="es-EC" sz="24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$ </a:t>
            </a:r>
            <a:r>
              <a:rPr kumimoji="0" lang="es-EC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2,150.00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s-EC" sz="2000" b="1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La Unión – Turapalte – El Quinche</a:t>
            </a:r>
            <a:endParaRPr kumimoji="0" lang="es-EC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uLnTx/>
              <a:uFillTx/>
            </a:endParaRPr>
          </a:p>
        </p:txBody>
      </p:sp>
      <p:sp>
        <p:nvSpPr>
          <p:cNvPr id="9" name="2 Marcador de contenido"/>
          <p:cNvSpPr txBox="1">
            <a:spLocks/>
          </p:cNvSpPr>
          <p:nvPr/>
        </p:nvSpPr>
        <p:spPr>
          <a:xfrm>
            <a:off x="565974" y="5322336"/>
            <a:ext cx="3648352" cy="10399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Carro Alegórico, refrigerios y reimpresión de Fotografías 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s-EC" sz="2400" b="1" i="0" u="none" strike="noStrike" kern="1200" cap="none" spc="0" normalizeH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$ </a:t>
            </a:r>
            <a:r>
              <a:rPr kumimoji="0" lang="es-EC" sz="2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1,187.20</a:t>
            </a:r>
          </a:p>
        </p:txBody>
      </p:sp>
    </p:spTree>
    <p:extLst>
      <p:ext uri="{BB962C8B-B14F-4D97-AF65-F5344CB8AC3E}">
        <p14:creationId xmlns:p14="http://schemas.microsoft.com/office/powerpoint/2010/main" val="359295384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467544" y="1982248"/>
            <a:ext cx="4171292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“TRADICIÓN CULTURAL Y CIVISMO 2019</a:t>
            </a:r>
            <a:r>
              <a:rPr kumimoji="0" lang="es-EC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” 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4067944" y="1340768"/>
            <a:ext cx="5040560" cy="576064"/>
          </a:xfrm>
        </p:spPr>
        <p:txBody>
          <a:bodyPr>
            <a:normAutofit/>
          </a:bodyPr>
          <a:lstStyle/>
          <a:p>
            <a:r>
              <a:rPr lang="es-EC" sz="2800" b="1" dirty="0"/>
              <a:t>EVENTOS SOCIO-CULTURALES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246348" y="2871296"/>
            <a:ext cx="439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Alimentación 		   </a:t>
            </a:r>
            <a:r>
              <a:rPr lang="es-EC" b="1" dirty="0">
                <a:sym typeface="Wingdings" pitchFamily="2" charset="2"/>
              </a:rPr>
              <a:t>    </a:t>
            </a:r>
            <a:r>
              <a:rPr lang="es-EC" b="1" dirty="0"/>
              <a:t>1,769.20</a:t>
            </a:r>
          </a:p>
          <a:p>
            <a:r>
              <a:rPr lang="es-EC" b="1" dirty="0"/>
              <a:t>Sonido, Animación y Artistas	   </a:t>
            </a:r>
            <a:r>
              <a:rPr lang="es-EC" b="1" dirty="0">
                <a:sym typeface="Wingdings" pitchFamily="2" charset="2"/>
              </a:rPr>
              <a:t>    </a:t>
            </a:r>
            <a:r>
              <a:rPr lang="es-EC" b="1" dirty="0"/>
              <a:t>8,893.70</a:t>
            </a:r>
          </a:p>
          <a:p>
            <a:r>
              <a:rPr lang="es-EC" b="1" dirty="0"/>
              <a:t>Publicidad</a:t>
            </a:r>
            <a:r>
              <a:rPr lang="es-EC" b="1" dirty="0">
                <a:sym typeface="Wingdings" pitchFamily="2" charset="2"/>
              </a:rPr>
              <a:t> 		           1</a:t>
            </a:r>
            <a:r>
              <a:rPr lang="es-EC" b="1" dirty="0"/>
              <a:t>32.00</a:t>
            </a:r>
          </a:p>
        </p:txBody>
      </p:sp>
      <p:sp>
        <p:nvSpPr>
          <p:cNvPr id="2" name="11 CuadroTexto">
            <a:extLst>
              <a:ext uri="{FF2B5EF4-FFF2-40B4-BE49-F238E27FC236}">
                <a16:creationId xmlns:a16="http://schemas.microsoft.com/office/drawing/2014/main" id="{C8EB4E61-3A34-41E0-A19B-0F61BEBB0526}"/>
              </a:ext>
            </a:extLst>
          </p:cNvPr>
          <p:cNvSpPr txBox="1"/>
          <p:nvPr/>
        </p:nvSpPr>
        <p:spPr>
          <a:xfrm>
            <a:off x="1704510" y="6290974"/>
            <a:ext cx="58686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Total festividades $ 10,794.90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539552" y="1988840"/>
            <a:ext cx="4608512" cy="7200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“Fomento de Las Actividades Deportivas La Unión 2019” 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395536" y="2838646"/>
            <a:ext cx="4507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dirty="0"/>
              <a:t>Música y Animación</a:t>
            </a:r>
            <a:r>
              <a:rPr lang="es-EC" b="1" dirty="0"/>
              <a:t>	</a:t>
            </a:r>
            <a:r>
              <a:rPr lang="es-EC" b="1" dirty="0">
                <a:sym typeface="Wingdings" pitchFamily="2" charset="2"/>
              </a:rPr>
              <a:t> </a:t>
            </a:r>
            <a:r>
              <a:rPr lang="es-EC" sz="2400" b="1" dirty="0">
                <a:solidFill>
                  <a:srgbClr val="7030A0"/>
                </a:solidFill>
                <a:sym typeface="Wingdings" pitchFamily="2" charset="2"/>
              </a:rPr>
              <a:t>$ </a:t>
            </a:r>
            <a:r>
              <a:rPr lang="es-EC" sz="2400" b="1" dirty="0">
                <a:solidFill>
                  <a:srgbClr val="7030A0"/>
                </a:solidFill>
              </a:rPr>
              <a:t>614.00</a:t>
            </a:r>
            <a:endParaRPr lang="es-EC" b="1" dirty="0">
              <a:solidFill>
                <a:srgbClr val="7030A0"/>
              </a:solidFill>
            </a:endParaRPr>
          </a:p>
        </p:txBody>
      </p:sp>
      <p:sp>
        <p:nvSpPr>
          <p:cNvPr id="11" name="2 Marcador de contenido"/>
          <p:cNvSpPr>
            <a:spLocks noGrp="1"/>
          </p:cNvSpPr>
          <p:nvPr>
            <p:ph idx="1"/>
          </p:nvPr>
        </p:nvSpPr>
        <p:spPr>
          <a:xfrm>
            <a:off x="4103440" y="1283050"/>
            <a:ext cx="5040560" cy="576064"/>
          </a:xfrm>
        </p:spPr>
        <p:txBody>
          <a:bodyPr>
            <a:normAutofit/>
          </a:bodyPr>
          <a:lstStyle/>
          <a:p>
            <a:r>
              <a:rPr lang="es-EC" sz="2800" b="1" dirty="0"/>
              <a:t>EVENTOS SOCIO-CULTURALES</a:t>
            </a:r>
          </a:p>
        </p:txBody>
      </p:sp>
      <p:sp>
        <p:nvSpPr>
          <p:cNvPr id="2" name="7 CuadroTexto">
            <a:extLst>
              <a:ext uri="{FF2B5EF4-FFF2-40B4-BE49-F238E27FC236}">
                <a16:creationId xmlns:a16="http://schemas.microsoft.com/office/drawing/2014/main" id="{C6C4B8E3-7A79-4260-8F29-D4883C48B315}"/>
              </a:ext>
            </a:extLst>
          </p:cNvPr>
          <p:cNvSpPr txBox="1"/>
          <p:nvPr/>
        </p:nvSpPr>
        <p:spPr>
          <a:xfrm>
            <a:off x="395535" y="3198167"/>
            <a:ext cx="4507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dirty="0"/>
              <a:t>Uniformes Deportivos</a:t>
            </a:r>
            <a:r>
              <a:rPr lang="es-EC" b="1" dirty="0"/>
              <a:t>	</a:t>
            </a:r>
            <a:r>
              <a:rPr lang="es-EC" b="1" dirty="0">
                <a:sym typeface="Wingdings" pitchFamily="2" charset="2"/>
              </a:rPr>
              <a:t> </a:t>
            </a:r>
            <a:r>
              <a:rPr lang="es-EC" sz="2400" b="1" dirty="0">
                <a:solidFill>
                  <a:srgbClr val="7030A0"/>
                </a:solidFill>
                <a:sym typeface="Wingdings" pitchFamily="2" charset="2"/>
              </a:rPr>
              <a:t>$ </a:t>
            </a:r>
            <a:r>
              <a:rPr lang="es-EC" sz="2400" b="1" dirty="0">
                <a:solidFill>
                  <a:srgbClr val="7030A0"/>
                </a:solidFill>
              </a:rPr>
              <a:t>689.88</a:t>
            </a:r>
            <a:endParaRPr lang="es-EC" b="1" dirty="0">
              <a:solidFill>
                <a:srgbClr val="7030A0"/>
              </a:solidFill>
            </a:endParaRPr>
          </a:p>
        </p:txBody>
      </p:sp>
      <p:sp>
        <p:nvSpPr>
          <p:cNvPr id="3" name="14 CuadroTexto">
            <a:extLst>
              <a:ext uri="{FF2B5EF4-FFF2-40B4-BE49-F238E27FC236}">
                <a16:creationId xmlns:a16="http://schemas.microsoft.com/office/drawing/2014/main" id="{258CA4F8-B41B-4180-A43E-770A34F5DE31}"/>
              </a:ext>
            </a:extLst>
          </p:cNvPr>
          <p:cNvSpPr txBox="1"/>
          <p:nvPr/>
        </p:nvSpPr>
        <p:spPr>
          <a:xfrm>
            <a:off x="2028117" y="6237312"/>
            <a:ext cx="5221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Costo total proyecto = $ 1,303.88</a:t>
            </a:r>
          </a:p>
        </p:txBody>
      </p:sp>
    </p:spTree>
    <p:extLst>
      <p:ext uri="{BB962C8B-B14F-4D97-AF65-F5344CB8AC3E}">
        <p14:creationId xmlns:p14="http://schemas.microsoft.com/office/powerpoint/2010/main" val="2143872345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539552" y="1988840"/>
            <a:ext cx="367240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“FIN DE AÑO 2019” 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4226748" y="5730346"/>
            <a:ext cx="45070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000" b="1" dirty="0"/>
              <a:t>Música y Animación</a:t>
            </a:r>
            <a:r>
              <a:rPr lang="es-EC" b="1" dirty="0"/>
              <a:t>	</a:t>
            </a:r>
            <a:r>
              <a:rPr lang="es-EC" b="1" dirty="0">
                <a:sym typeface="Wingdings" pitchFamily="2" charset="2"/>
              </a:rPr>
              <a:t> </a:t>
            </a:r>
            <a:r>
              <a:rPr lang="es-EC" sz="2400" b="1" dirty="0">
                <a:solidFill>
                  <a:srgbClr val="7030A0"/>
                </a:solidFill>
                <a:sym typeface="Wingdings" pitchFamily="2" charset="2"/>
              </a:rPr>
              <a:t>$ </a:t>
            </a:r>
            <a:r>
              <a:rPr lang="es-EC" sz="2400" b="1" dirty="0">
                <a:solidFill>
                  <a:srgbClr val="7030A0"/>
                </a:solidFill>
              </a:rPr>
              <a:t>560.00</a:t>
            </a:r>
            <a:endParaRPr lang="es-EC" b="1" dirty="0">
              <a:solidFill>
                <a:srgbClr val="7030A0"/>
              </a:solidFill>
            </a:endParaRPr>
          </a:p>
        </p:txBody>
      </p:sp>
      <p:sp>
        <p:nvSpPr>
          <p:cNvPr id="11" name="2 Marcador de contenido"/>
          <p:cNvSpPr>
            <a:spLocks noGrp="1"/>
          </p:cNvSpPr>
          <p:nvPr>
            <p:ph idx="1"/>
          </p:nvPr>
        </p:nvSpPr>
        <p:spPr>
          <a:xfrm>
            <a:off x="4103440" y="1283050"/>
            <a:ext cx="5040560" cy="576064"/>
          </a:xfrm>
        </p:spPr>
        <p:txBody>
          <a:bodyPr>
            <a:normAutofit/>
          </a:bodyPr>
          <a:lstStyle/>
          <a:p>
            <a:r>
              <a:rPr lang="es-EC" sz="2800" b="1" dirty="0"/>
              <a:t>EVENTOS SOCIO-CULTURALES</a:t>
            </a:r>
          </a:p>
        </p:txBody>
      </p:sp>
    </p:spTree>
    <p:extLst>
      <p:ext uri="{BB962C8B-B14F-4D97-AF65-F5344CB8AC3E}">
        <p14:creationId xmlns:p14="http://schemas.microsoft.com/office/powerpoint/2010/main" val="421162407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539552" y="2204864"/>
            <a:ext cx="3888432" cy="10081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“Adecuación Espacios verdes II Etapa</a:t>
            </a:r>
            <a:r>
              <a:rPr kumimoji="0" lang="es-EC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” 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4671860" y="1229258"/>
            <a:ext cx="4176464" cy="576064"/>
          </a:xfrm>
        </p:spPr>
        <p:txBody>
          <a:bodyPr>
            <a:normAutofit/>
          </a:bodyPr>
          <a:lstStyle/>
          <a:p>
            <a:r>
              <a:rPr lang="es-EC" sz="2800" b="1" dirty="0"/>
              <a:t>SERVICIOS COMUNALES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384305" y="3131616"/>
            <a:ext cx="4287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Plantas Ornamentales	</a:t>
            </a:r>
            <a:r>
              <a:rPr lang="es-EC" b="1" dirty="0">
                <a:sym typeface="Wingdings" pitchFamily="2" charset="2"/>
              </a:rPr>
              <a:t> </a:t>
            </a:r>
            <a:r>
              <a:rPr lang="es-EC" b="1" dirty="0"/>
              <a:t>1,578.50</a:t>
            </a:r>
          </a:p>
        </p:txBody>
      </p:sp>
      <p:sp>
        <p:nvSpPr>
          <p:cNvPr id="2" name="14 CuadroTexto">
            <a:extLst>
              <a:ext uri="{FF2B5EF4-FFF2-40B4-BE49-F238E27FC236}">
                <a16:creationId xmlns:a16="http://schemas.microsoft.com/office/drawing/2014/main" id="{DB9DE80D-9C51-4B90-803E-6087FE4E6CE7}"/>
              </a:ext>
            </a:extLst>
          </p:cNvPr>
          <p:cNvSpPr txBox="1"/>
          <p:nvPr/>
        </p:nvSpPr>
        <p:spPr>
          <a:xfrm>
            <a:off x="2028117" y="6237312"/>
            <a:ext cx="5221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Costo total proyecto = $ 1,578.50</a:t>
            </a:r>
          </a:p>
        </p:txBody>
      </p:sp>
    </p:spTree>
    <p:extLst>
      <p:ext uri="{BB962C8B-B14F-4D97-AF65-F5344CB8AC3E}">
        <p14:creationId xmlns:p14="http://schemas.microsoft.com/office/powerpoint/2010/main" val="969946335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179512" y="1880318"/>
            <a:ext cx="4243300" cy="842259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“Capacitación en Destrezas - Gastronomía</a:t>
            </a:r>
            <a:r>
              <a:rPr kumimoji="0" lang="es-EC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” 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4671860" y="1229258"/>
            <a:ext cx="4176464" cy="576064"/>
          </a:xfrm>
        </p:spPr>
        <p:txBody>
          <a:bodyPr>
            <a:normAutofit/>
          </a:bodyPr>
          <a:lstStyle/>
          <a:p>
            <a:r>
              <a:rPr lang="es-EC" sz="2800" b="1" dirty="0"/>
              <a:t>SERVICIOS COMUNALES</a:t>
            </a:r>
          </a:p>
        </p:txBody>
      </p:sp>
      <p:sp>
        <p:nvSpPr>
          <p:cNvPr id="2" name="10 CuadroTexto">
            <a:extLst>
              <a:ext uri="{FF2B5EF4-FFF2-40B4-BE49-F238E27FC236}">
                <a16:creationId xmlns:a16="http://schemas.microsoft.com/office/drawing/2014/main" id="{EB44818C-2036-4B7E-AB1B-BDF5AF5CCD5C}"/>
              </a:ext>
            </a:extLst>
          </p:cNvPr>
          <p:cNvSpPr txBox="1"/>
          <p:nvPr/>
        </p:nvSpPr>
        <p:spPr>
          <a:xfrm>
            <a:off x="384305" y="2761965"/>
            <a:ext cx="4287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Chef e Insumos de módulos	</a:t>
            </a:r>
            <a:r>
              <a:rPr lang="es-EC" b="1" dirty="0">
                <a:sym typeface="Wingdings" pitchFamily="2" charset="2"/>
              </a:rPr>
              <a:t> </a:t>
            </a:r>
            <a:r>
              <a:rPr lang="es-EC" b="1" dirty="0"/>
              <a:t>974.40</a:t>
            </a:r>
          </a:p>
        </p:txBody>
      </p:sp>
      <p:sp>
        <p:nvSpPr>
          <p:cNvPr id="3" name="14 CuadroTexto">
            <a:extLst>
              <a:ext uri="{FF2B5EF4-FFF2-40B4-BE49-F238E27FC236}">
                <a16:creationId xmlns:a16="http://schemas.microsoft.com/office/drawing/2014/main" id="{3F03181F-879D-47CB-B726-D588689F8F4C}"/>
              </a:ext>
            </a:extLst>
          </p:cNvPr>
          <p:cNvSpPr txBox="1"/>
          <p:nvPr/>
        </p:nvSpPr>
        <p:spPr>
          <a:xfrm>
            <a:off x="2028117" y="6237312"/>
            <a:ext cx="5221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</a:rPr>
              <a:t>Costo total proyecto = $ 974.40</a:t>
            </a:r>
          </a:p>
        </p:txBody>
      </p:sp>
    </p:spTree>
    <p:extLst>
      <p:ext uri="{BB962C8B-B14F-4D97-AF65-F5344CB8AC3E}">
        <p14:creationId xmlns:p14="http://schemas.microsoft.com/office/powerpoint/2010/main" val="2271408320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376423" y="1838260"/>
            <a:ext cx="4099284" cy="750677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“Fomento de la Minga Comunitaria 2019</a:t>
            </a:r>
            <a:r>
              <a:rPr kumimoji="0" lang="es-EC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” </a:t>
            </a: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4671860" y="1229258"/>
            <a:ext cx="4176464" cy="576064"/>
          </a:xfrm>
        </p:spPr>
        <p:txBody>
          <a:bodyPr>
            <a:normAutofit/>
          </a:bodyPr>
          <a:lstStyle/>
          <a:p>
            <a:r>
              <a:rPr lang="es-EC" sz="2800" b="1" dirty="0"/>
              <a:t>SERVICIOS COMUNALES</a:t>
            </a:r>
          </a:p>
        </p:txBody>
      </p:sp>
      <p:sp>
        <p:nvSpPr>
          <p:cNvPr id="11" name="2 Marcador de contenido"/>
          <p:cNvSpPr txBox="1">
            <a:spLocks/>
          </p:cNvSpPr>
          <p:nvPr/>
        </p:nvSpPr>
        <p:spPr>
          <a:xfrm>
            <a:off x="442520" y="4656635"/>
            <a:ext cx="4032448" cy="792088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“Dotación de Tubería para Pasos Fluviales</a:t>
            </a:r>
            <a:r>
              <a:rPr kumimoji="0" lang="es-EC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” </a:t>
            </a:r>
          </a:p>
        </p:txBody>
      </p:sp>
      <p:sp>
        <p:nvSpPr>
          <p:cNvPr id="12" name="11 CuadroTexto"/>
          <p:cNvSpPr txBox="1"/>
          <p:nvPr/>
        </p:nvSpPr>
        <p:spPr>
          <a:xfrm>
            <a:off x="6388938" y="4791069"/>
            <a:ext cx="172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$ 1,081.50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6356259" y="2419690"/>
            <a:ext cx="172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$ 1,468.80</a:t>
            </a:r>
          </a:p>
        </p:txBody>
      </p:sp>
      <p:sp>
        <p:nvSpPr>
          <p:cNvPr id="2" name="10 CuadroTexto">
            <a:extLst>
              <a:ext uri="{FF2B5EF4-FFF2-40B4-BE49-F238E27FC236}">
                <a16:creationId xmlns:a16="http://schemas.microsoft.com/office/drawing/2014/main" id="{2A88EE2E-9780-4A38-86A7-462D2876B785}"/>
              </a:ext>
            </a:extLst>
          </p:cNvPr>
          <p:cNvSpPr txBox="1"/>
          <p:nvPr/>
        </p:nvSpPr>
        <p:spPr>
          <a:xfrm>
            <a:off x="628885" y="2543760"/>
            <a:ext cx="42499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b="1" dirty="0"/>
              <a:t>Fletes y transporte de Material  </a:t>
            </a:r>
            <a:r>
              <a:rPr lang="es-EC" b="1" dirty="0">
                <a:sym typeface="Wingdings" pitchFamily="2" charset="2"/>
              </a:rPr>
              <a:t> </a:t>
            </a:r>
            <a:r>
              <a:rPr lang="es-EC" b="1" dirty="0"/>
              <a:t>360.00</a:t>
            </a:r>
          </a:p>
          <a:p>
            <a:r>
              <a:rPr lang="es-EC" b="1" dirty="0"/>
              <a:t>Alquiler Maquinaria	     </a:t>
            </a:r>
            <a:r>
              <a:rPr lang="es-EC" b="1" dirty="0">
                <a:sym typeface="Wingdings" pitchFamily="2" charset="2"/>
              </a:rPr>
              <a:t> </a:t>
            </a:r>
            <a:r>
              <a:rPr lang="es-EC" b="1" dirty="0"/>
              <a:t>940.80</a:t>
            </a:r>
          </a:p>
          <a:p>
            <a:r>
              <a:rPr lang="es-EC" b="1" dirty="0"/>
              <a:t>Refrigerios		     </a:t>
            </a:r>
            <a:r>
              <a:rPr lang="es-EC" b="1" dirty="0">
                <a:sym typeface="Wingdings" pitchFamily="2" charset="2"/>
              </a:rPr>
              <a:t> </a:t>
            </a:r>
            <a:r>
              <a:rPr lang="es-EC" b="1" dirty="0"/>
              <a:t>168.00</a:t>
            </a:r>
          </a:p>
        </p:txBody>
      </p:sp>
    </p:spTree>
    <p:extLst>
      <p:ext uri="{BB962C8B-B14F-4D97-AF65-F5344CB8AC3E}">
        <p14:creationId xmlns:p14="http://schemas.microsoft.com/office/powerpoint/2010/main" val="345314290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539552" y="2204864"/>
            <a:ext cx="4392488" cy="1008111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s-EC" sz="20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Proyecto “Fomento a la Cría de animales menores con la Asociación de Mujeres”</a:t>
            </a:r>
            <a:endParaRPr kumimoji="0" lang="es-EC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</a:endParaRP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4671860" y="1229258"/>
            <a:ext cx="4176464" cy="576064"/>
          </a:xfrm>
        </p:spPr>
        <p:txBody>
          <a:bodyPr>
            <a:normAutofit/>
          </a:bodyPr>
          <a:lstStyle/>
          <a:p>
            <a:r>
              <a:rPr lang="es-EC" sz="2800" b="1" dirty="0"/>
              <a:t>SERVICIOS COMUNALES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6407400" y="2447309"/>
            <a:ext cx="172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$ 1,758.10</a:t>
            </a:r>
          </a:p>
        </p:txBody>
      </p:sp>
      <p:sp>
        <p:nvSpPr>
          <p:cNvPr id="2" name="2 Marcador de contenido">
            <a:extLst>
              <a:ext uri="{FF2B5EF4-FFF2-40B4-BE49-F238E27FC236}">
                <a16:creationId xmlns:a16="http://schemas.microsoft.com/office/drawing/2014/main" id="{996620A0-AF50-48B9-AA06-1A1E0B0EF4AE}"/>
              </a:ext>
            </a:extLst>
          </p:cNvPr>
          <p:cNvSpPr txBox="1">
            <a:spLocks/>
          </p:cNvSpPr>
          <p:nvPr/>
        </p:nvSpPr>
        <p:spPr>
          <a:xfrm>
            <a:off x="536473" y="4365104"/>
            <a:ext cx="4099284" cy="792088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“Adecuación de cunetas, acequias y pasos Fluviales”</a:t>
            </a:r>
            <a:endParaRPr lang="es-EC" sz="2000" b="1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12 CuadroTexto">
            <a:extLst>
              <a:ext uri="{FF2B5EF4-FFF2-40B4-BE49-F238E27FC236}">
                <a16:creationId xmlns:a16="http://schemas.microsoft.com/office/drawing/2014/main" id="{AF833FB5-CF63-4827-A6FF-DBFC5F450161}"/>
              </a:ext>
            </a:extLst>
          </p:cNvPr>
          <p:cNvSpPr txBox="1"/>
          <p:nvPr/>
        </p:nvSpPr>
        <p:spPr>
          <a:xfrm>
            <a:off x="6407400" y="4499538"/>
            <a:ext cx="172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$ 1,611.73</a:t>
            </a:r>
          </a:p>
        </p:txBody>
      </p:sp>
      <p:sp>
        <p:nvSpPr>
          <p:cNvPr id="5" name="2 Marcador de contenido">
            <a:extLst>
              <a:ext uri="{FF2B5EF4-FFF2-40B4-BE49-F238E27FC236}">
                <a16:creationId xmlns:a16="http://schemas.microsoft.com/office/drawing/2014/main" id="{574A28F7-6BD8-4418-B6FA-C380C6223AC4}"/>
              </a:ext>
            </a:extLst>
          </p:cNvPr>
          <p:cNvSpPr txBox="1">
            <a:spLocks/>
          </p:cNvSpPr>
          <p:nvPr/>
        </p:nvSpPr>
        <p:spPr>
          <a:xfrm>
            <a:off x="395536" y="3356992"/>
            <a:ext cx="4991884" cy="803067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Convenio MINTEL Proyecto “Infocentro La Unión”</a:t>
            </a:r>
            <a:endParaRPr lang="es-EC" sz="2000" b="1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5" name="12 CuadroTexto">
            <a:extLst>
              <a:ext uri="{FF2B5EF4-FFF2-40B4-BE49-F238E27FC236}">
                <a16:creationId xmlns:a16="http://schemas.microsoft.com/office/drawing/2014/main" id="{1F2F312B-4ABB-4A28-A3D8-32A1490D8188}"/>
              </a:ext>
            </a:extLst>
          </p:cNvPr>
          <p:cNvSpPr txBox="1"/>
          <p:nvPr/>
        </p:nvSpPr>
        <p:spPr>
          <a:xfrm>
            <a:off x="6588224" y="3468255"/>
            <a:ext cx="1868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$ 531.86</a:t>
            </a:r>
          </a:p>
        </p:txBody>
      </p:sp>
      <p:sp>
        <p:nvSpPr>
          <p:cNvPr id="7" name="2 Marcador de contenido">
            <a:extLst>
              <a:ext uri="{FF2B5EF4-FFF2-40B4-BE49-F238E27FC236}">
                <a16:creationId xmlns:a16="http://schemas.microsoft.com/office/drawing/2014/main" id="{7BD5E6F4-F3E7-47FC-B686-E6512CE557BC}"/>
              </a:ext>
            </a:extLst>
          </p:cNvPr>
          <p:cNvSpPr txBox="1">
            <a:spLocks/>
          </p:cNvSpPr>
          <p:nvPr/>
        </p:nvSpPr>
        <p:spPr>
          <a:xfrm>
            <a:off x="472716" y="5539238"/>
            <a:ext cx="4099284" cy="792088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“Por una Unión mas Limpia”</a:t>
            </a:r>
            <a:endParaRPr lang="es-EC" sz="2000" b="1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8" name="12 CuadroTexto">
            <a:extLst>
              <a:ext uri="{FF2B5EF4-FFF2-40B4-BE49-F238E27FC236}">
                <a16:creationId xmlns:a16="http://schemas.microsoft.com/office/drawing/2014/main" id="{99FF8872-87FF-49A3-9D8B-80CB754E36FD}"/>
              </a:ext>
            </a:extLst>
          </p:cNvPr>
          <p:cNvSpPr txBox="1"/>
          <p:nvPr/>
        </p:nvSpPr>
        <p:spPr>
          <a:xfrm>
            <a:off x="6343643" y="5673672"/>
            <a:ext cx="172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$ 1,740.00</a:t>
            </a:r>
          </a:p>
        </p:txBody>
      </p:sp>
    </p:spTree>
    <p:extLst>
      <p:ext uri="{BB962C8B-B14F-4D97-AF65-F5344CB8AC3E}">
        <p14:creationId xmlns:p14="http://schemas.microsoft.com/office/powerpoint/2010/main" val="1115680910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>
          <a:xfrm>
            <a:off x="539552" y="1844824"/>
            <a:ext cx="4608512" cy="1008111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s-EC" sz="20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Proyecto “Adecuación de Espacios Públicos y construcción de Caseta de Espera”</a:t>
            </a:r>
            <a:endParaRPr kumimoji="0" lang="es-EC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uLnTx/>
              <a:uFillTx/>
            </a:endParaRPr>
          </a:p>
        </p:txBody>
      </p:sp>
      <p:sp>
        <p:nvSpPr>
          <p:cNvPr id="10" name="2 Marcador de contenido"/>
          <p:cNvSpPr>
            <a:spLocks noGrp="1"/>
          </p:cNvSpPr>
          <p:nvPr>
            <p:ph idx="1"/>
          </p:nvPr>
        </p:nvSpPr>
        <p:spPr>
          <a:xfrm>
            <a:off x="4671860" y="1229258"/>
            <a:ext cx="4176464" cy="576064"/>
          </a:xfrm>
        </p:spPr>
        <p:txBody>
          <a:bodyPr>
            <a:normAutofit/>
          </a:bodyPr>
          <a:lstStyle/>
          <a:p>
            <a:r>
              <a:rPr lang="es-EC" sz="2800" b="1" dirty="0"/>
              <a:t>SERVICIOS PUBLICOS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6407400" y="2087269"/>
            <a:ext cx="172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$ 4,001.00</a:t>
            </a:r>
          </a:p>
        </p:txBody>
      </p:sp>
      <p:sp>
        <p:nvSpPr>
          <p:cNvPr id="2" name="2 Marcador de contenido">
            <a:extLst>
              <a:ext uri="{FF2B5EF4-FFF2-40B4-BE49-F238E27FC236}">
                <a16:creationId xmlns:a16="http://schemas.microsoft.com/office/drawing/2014/main" id="{996620A0-AF50-48B9-AA06-1A1E0B0EF4AE}"/>
              </a:ext>
            </a:extLst>
          </p:cNvPr>
          <p:cNvSpPr txBox="1">
            <a:spLocks/>
          </p:cNvSpPr>
          <p:nvPr/>
        </p:nvSpPr>
        <p:spPr>
          <a:xfrm>
            <a:off x="536472" y="3140968"/>
            <a:ext cx="4608511" cy="1008110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s-EC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Proyecto “Implementación de Sillas plásticas, mobiliario y reparación de Arcos de la Cancha Central ”</a:t>
            </a:r>
            <a:endParaRPr lang="es-EC" sz="2000" b="1" dirty="0"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12 CuadroTexto">
            <a:extLst>
              <a:ext uri="{FF2B5EF4-FFF2-40B4-BE49-F238E27FC236}">
                <a16:creationId xmlns:a16="http://schemas.microsoft.com/office/drawing/2014/main" id="{AF833FB5-CF63-4827-A6FF-DBFC5F450161}"/>
              </a:ext>
            </a:extLst>
          </p:cNvPr>
          <p:cNvSpPr txBox="1"/>
          <p:nvPr/>
        </p:nvSpPr>
        <p:spPr>
          <a:xfrm>
            <a:off x="6407400" y="3275402"/>
            <a:ext cx="1724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$ 876.21</a:t>
            </a:r>
          </a:p>
        </p:txBody>
      </p:sp>
      <p:sp>
        <p:nvSpPr>
          <p:cNvPr id="5" name="2 Marcador de contenido">
            <a:extLst>
              <a:ext uri="{FF2B5EF4-FFF2-40B4-BE49-F238E27FC236}">
                <a16:creationId xmlns:a16="http://schemas.microsoft.com/office/drawing/2014/main" id="{AC63C119-0EEA-4BF0-93BD-D6610405BECC}"/>
              </a:ext>
            </a:extLst>
          </p:cNvPr>
          <p:cNvSpPr txBox="1">
            <a:spLocks/>
          </p:cNvSpPr>
          <p:nvPr/>
        </p:nvSpPr>
        <p:spPr>
          <a:xfrm>
            <a:off x="344785" y="4725144"/>
            <a:ext cx="4991884" cy="523221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s-EC" sz="20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Manejo tributario SRI</a:t>
            </a:r>
          </a:p>
        </p:txBody>
      </p:sp>
      <p:sp>
        <p:nvSpPr>
          <p:cNvPr id="7" name="12 CuadroTexto">
            <a:extLst>
              <a:ext uri="{FF2B5EF4-FFF2-40B4-BE49-F238E27FC236}">
                <a16:creationId xmlns:a16="http://schemas.microsoft.com/office/drawing/2014/main" id="{8B35FD81-248C-4B16-9615-172E0C3448E2}"/>
              </a:ext>
            </a:extLst>
          </p:cNvPr>
          <p:cNvSpPr txBox="1"/>
          <p:nvPr/>
        </p:nvSpPr>
        <p:spPr>
          <a:xfrm>
            <a:off x="6407400" y="4725144"/>
            <a:ext cx="1868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$ 246.44</a:t>
            </a:r>
          </a:p>
        </p:txBody>
      </p:sp>
      <p:sp>
        <p:nvSpPr>
          <p:cNvPr id="9" name="2 Marcador de contenido">
            <a:extLst>
              <a:ext uri="{FF2B5EF4-FFF2-40B4-BE49-F238E27FC236}">
                <a16:creationId xmlns:a16="http://schemas.microsoft.com/office/drawing/2014/main" id="{0F2BBD72-5352-4D2F-A6FA-A8AAAD522384}"/>
              </a:ext>
            </a:extLst>
          </p:cNvPr>
          <p:cNvSpPr txBox="1">
            <a:spLocks/>
          </p:cNvSpPr>
          <p:nvPr/>
        </p:nvSpPr>
        <p:spPr>
          <a:xfrm>
            <a:off x="334768" y="5661248"/>
            <a:ext cx="4991884" cy="523221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Autofit/>
          </a:bodyPr>
          <a:lstStyle/>
          <a:p>
            <a:pPr marL="265113" marR="0" lvl="0" indent="-265113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lang="es-EC" sz="2000" b="1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Pago Final Actualización de Reglamentos Internos</a:t>
            </a:r>
          </a:p>
        </p:txBody>
      </p:sp>
      <p:sp>
        <p:nvSpPr>
          <p:cNvPr id="15" name="12 CuadroTexto">
            <a:extLst>
              <a:ext uri="{FF2B5EF4-FFF2-40B4-BE49-F238E27FC236}">
                <a16:creationId xmlns:a16="http://schemas.microsoft.com/office/drawing/2014/main" id="{1BAFFA86-F4FA-4E38-9BD5-FA2AA43BDA55}"/>
              </a:ext>
            </a:extLst>
          </p:cNvPr>
          <p:cNvSpPr txBox="1"/>
          <p:nvPr/>
        </p:nvSpPr>
        <p:spPr>
          <a:xfrm>
            <a:off x="6263926" y="5686350"/>
            <a:ext cx="1868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$ 3,850.00</a:t>
            </a:r>
          </a:p>
        </p:txBody>
      </p:sp>
    </p:spTree>
    <p:extLst>
      <p:ext uri="{BB962C8B-B14F-4D97-AF65-F5344CB8AC3E}">
        <p14:creationId xmlns:p14="http://schemas.microsoft.com/office/powerpoint/2010/main" val="283259720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33264" y="1196752"/>
            <a:ext cx="7211144" cy="604664"/>
          </a:xfrm>
        </p:spPr>
        <p:txBody>
          <a:bodyPr>
            <a:normAutofit/>
          </a:bodyPr>
          <a:lstStyle/>
          <a:p>
            <a:pPr algn="ctr"/>
            <a:r>
              <a:rPr lang="es-EC" dirty="0"/>
              <a:t>CONSTRUCCIONES Y EDIFICACIONES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491880" y="5998587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$ 98,445.25</a:t>
            </a: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445441" y="5200191"/>
            <a:ext cx="8386790" cy="922114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Char char="ü"/>
            </a:pPr>
            <a:r>
              <a:rPr lang="es-EC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Implementación de Equipamiento Recreacional y Mirador en la Cabecera Parroquial La Unión (I Etapa)</a:t>
            </a:r>
          </a:p>
        </p:txBody>
      </p:sp>
    </p:spTree>
    <p:extLst>
      <p:ext uri="{BB962C8B-B14F-4D97-AF65-F5344CB8AC3E}">
        <p14:creationId xmlns:p14="http://schemas.microsoft.com/office/powerpoint/2010/main" val="186345021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33264" y="1196752"/>
            <a:ext cx="7211144" cy="604664"/>
          </a:xfrm>
        </p:spPr>
        <p:txBody>
          <a:bodyPr>
            <a:normAutofit/>
          </a:bodyPr>
          <a:lstStyle/>
          <a:p>
            <a:pPr algn="ctr"/>
            <a:r>
              <a:rPr lang="es-EC" dirty="0"/>
              <a:t>CONSTRUCCIONES Y EDIFICACIONES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491880" y="5998587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$ 7,880.36</a:t>
            </a:r>
          </a:p>
        </p:txBody>
      </p:sp>
      <p:sp>
        <p:nvSpPr>
          <p:cNvPr id="8" name="2 Marcador de contenido"/>
          <p:cNvSpPr txBox="1">
            <a:spLocks/>
          </p:cNvSpPr>
          <p:nvPr/>
        </p:nvSpPr>
        <p:spPr>
          <a:xfrm>
            <a:off x="445441" y="5200191"/>
            <a:ext cx="8386790" cy="922114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Wingdings" pitchFamily="2" charset="2"/>
              <a:buChar char="ü"/>
            </a:pPr>
            <a:r>
              <a:rPr lang="es-EC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Adecuación del Cementerio Parroquial, Baterías sanitarias y caminera</a:t>
            </a:r>
          </a:p>
        </p:txBody>
      </p:sp>
    </p:spTree>
    <p:extLst>
      <p:ext uri="{BB962C8B-B14F-4D97-AF65-F5344CB8AC3E}">
        <p14:creationId xmlns:p14="http://schemas.microsoft.com/office/powerpoint/2010/main" val="2722354515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858416" y="1340768"/>
            <a:ext cx="7560840" cy="576064"/>
          </a:xfrm>
        </p:spPr>
        <p:txBody>
          <a:bodyPr>
            <a:normAutofit/>
          </a:bodyPr>
          <a:lstStyle/>
          <a:p>
            <a:pPr algn="ctr"/>
            <a:r>
              <a:rPr lang="es-EC" sz="2800" dirty="0"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MANTENIMIENTO VIAL TASA SOLIDARIA 2018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7" name="6 CuadroTexto"/>
          <p:cNvSpPr txBox="1"/>
          <p:nvPr/>
        </p:nvSpPr>
        <p:spPr>
          <a:xfrm>
            <a:off x="3491880" y="5949280"/>
            <a:ext cx="21602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$ 53,446.68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75367" y="2510318"/>
            <a:ext cx="8229600" cy="2332576"/>
          </a:xfrm>
        </p:spPr>
        <p:txBody>
          <a:bodyPr>
            <a:normAutofit fontScale="92500" lnSpcReduction="10000"/>
          </a:bodyPr>
          <a:lstStyle/>
          <a:p>
            <a:r>
              <a:rPr lang="es-EC" dirty="0"/>
              <a:t>BIENES Y SERVICIOS DE INVERSIÓN</a:t>
            </a:r>
          </a:p>
          <a:p>
            <a:pPr lvl="1"/>
            <a:r>
              <a:rPr lang="es-EC" b="1" dirty="0"/>
              <a:t>Espectáculos  Culturales y Sociales</a:t>
            </a:r>
          </a:p>
          <a:p>
            <a:pPr lvl="1"/>
            <a:r>
              <a:rPr lang="es-EC" b="1" dirty="0"/>
              <a:t>Publicidad y Propaganda en Medios</a:t>
            </a:r>
          </a:p>
          <a:p>
            <a:pPr lvl="1"/>
            <a:r>
              <a:rPr lang="es-EC" b="1" dirty="0"/>
              <a:t>Arrendamiento: Maquinaria y Equipos</a:t>
            </a:r>
          </a:p>
          <a:p>
            <a:pPr lvl="1"/>
            <a:r>
              <a:rPr lang="es-EC" b="1" dirty="0" err="1"/>
              <a:t>Consultorias</a:t>
            </a:r>
            <a:endParaRPr lang="es-EC" b="1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6574127" y="3368269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$ 31,093.70</a:t>
            </a: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524036" y="4863571"/>
            <a:ext cx="8229600" cy="1756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C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OBRAS PUBLICAS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C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 transporte y vías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C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Construcciones y Edificaciones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384420" y="5600005"/>
            <a:ext cx="2506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$ 150,268.53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3563888" y="1340768"/>
            <a:ext cx="19038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3200" b="1" dirty="0"/>
              <a:t>RESUMEN</a:t>
            </a:r>
            <a:endParaRPr lang="es-EC" sz="2400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BADDEA1-CE02-4509-9273-C3F5050CB471}"/>
              </a:ext>
            </a:extLst>
          </p:cNvPr>
          <p:cNvSpPr txBox="1"/>
          <p:nvPr/>
        </p:nvSpPr>
        <p:spPr>
          <a:xfrm>
            <a:off x="375367" y="1925543"/>
            <a:ext cx="50560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C" sz="3200" dirty="0"/>
              <a:t>PERSONAL DE INVERSIÓN</a:t>
            </a:r>
          </a:p>
        </p:txBody>
      </p:sp>
      <p:sp>
        <p:nvSpPr>
          <p:cNvPr id="5" name="5 CuadroTexto">
            <a:extLst>
              <a:ext uri="{FF2B5EF4-FFF2-40B4-BE49-F238E27FC236}">
                <a16:creationId xmlns:a16="http://schemas.microsoft.com/office/drawing/2014/main" id="{AB43BEF9-57A0-4819-B551-8124B29656CA}"/>
              </a:ext>
            </a:extLst>
          </p:cNvPr>
          <p:cNvSpPr txBox="1"/>
          <p:nvPr/>
        </p:nvSpPr>
        <p:spPr>
          <a:xfrm>
            <a:off x="6521388" y="1953863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$ 10,617.16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2404864"/>
          </a:xfrm>
        </p:spPr>
        <p:txBody>
          <a:bodyPr>
            <a:normAutofit fontScale="92500" lnSpcReduction="10000"/>
          </a:bodyPr>
          <a:lstStyle/>
          <a:p>
            <a:r>
              <a:rPr lang="es-EC" dirty="0"/>
              <a:t>BIENES DE USO Y CONSUMO DE INVERSIÓN</a:t>
            </a:r>
          </a:p>
          <a:p>
            <a:pPr lvl="1"/>
            <a:r>
              <a:rPr lang="es-EC" b="1" dirty="0"/>
              <a:t>Materiales de Construcción </a:t>
            </a:r>
          </a:p>
          <a:p>
            <a:pPr lvl="1"/>
            <a:r>
              <a:rPr lang="es-EC" b="1" dirty="0"/>
              <a:t>Herramientas</a:t>
            </a:r>
          </a:p>
          <a:p>
            <a:pPr lvl="1"/>
            <a:r>
              <a:rPr lang="es-EC" b="1" dirty="0"/>
              <a:t>Alimentos y bebidas</a:t>
            </a:r>
          </a:p>
          <a:p>
            <a:pPr lvl="1"/>
            <a:r>
              <a:rPr lang="es-EC" b="1" dirty="0"/>
              <a:t>Materiales de Aseo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1393304" y="274638"/>
            <a:ext cx="6491064" cy="922114"/>
          </a:xfrm>
          <a:prstGeom prst="roundRect">
            <a:avLst>
              <a:gd name="adj" fmla="val 2582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7500"/>
          </a:bodyPr>
          <a:lstStyle/>
          <a:p>
            <a:pPr algn="ctr">
              <a:spcBef>
                <a:spcPct val="0"/>
              </a:spcBef>
              <a:buFont typeface="Wingdings" pitchFamily="2" charset="2"/>
              <a:buChar char="q"/>
            </a:pPr>
            <a:r>
              <a:rPr lang="es-EC" sz="4400" b="1" dirty="0">
                <a:latin typeface="Arabic Typesetting" pitchFamily="66" charset="-78"/>
                <a:cs typeface="Arabic Typesetting" pitchFamily="66" charset="-78"/>
              </a:rPr>
              <a:t>GASTOS DE INVERSIÓN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5940152" y="2996952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$ 29,291.50</a:t>
            </a:r>
          </a:p>
        </p:txBody>
      </p:sp>
      <p:sp>
        <p:nvSpPr>
          <p:cNvPr id="7" name="2 Marcador de contenido"/>
          <p:cNvSpPr txBox="1">
            <a:spLocks/>
          </p:cNvSpPr>
          <p:nvPr/>
        </p:nvSpPr>
        <p:spPr>
          <a:xfrm>
            <a:off x="518864" y="4480520"/>
            <a:ext cx="8229600" cy="1756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s-EC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BIENES DE LARGA DURACIÓN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C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Mobiliario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r>
              <a:rPr kumimoji="0" lang="es-EC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Maquinaria y Equipos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6228184" y="5013176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$ 450.00</a:t>
            </a:r>
          </a:p>
        </p:txBody>
      </p:sp>
      <p:sp>
        <p:nvSpPr>
          <p:cNvPr id="9" name="8 CuadroTexto"/>
          <p:cNvSpPr txBox="1"/>
          <p:nvPr/>
        </p:nvSpPr>
        <p:spPr>
          <a:xfrm>
            <a:off x="3681736" y="1196752"/>
            <a:ext cx="19038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3200" b="1" dirty="0"/>
              <a:t>RESUMEN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755576" y="6237312"/>
            <a:ext cx="5390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dirty="0">
                <a:latin typeface="Copperplate Gothic Bold" pitchFamily="34" charset="0"/>
              </a:rPr>
              <a:t>TOTAL GASTOS DE INVERSIÓN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6156176" y="6156593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3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$ 221,720.89</a:t>
            </a:r>
          </a:p>
        </p:txBody>
      </p:sp>
      <p:sp>
        <p:nvSpPr>
          <p:cNvPr id="12" name="11 Rectángulo redondeado"/>
          <p:cNvSpPr/>
          <p:nvPr/>
        </p:nvSpPr>
        <p:spPr>
          <a:xfrm>
            <a:off x="755576" y="6237312"/>
            <a:ext cx="7776864" cy="432048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C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CuadroTexto"/>
          <p:cNvSpPr txBox="1"/>
          <p:nvPr/>
        </p:nvSpPr>
        <p:spPr>
          <a:xfrm>
            <a:off x="763498" y="2651138"/>
            <a:ext cx="37175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400" dirty="0">
                <a:solidFill>
                  <a:srgbClr val="002060"/>
                </a:solidFill>
                <a:latin typeface="Copperplate Gothic Bold" pitchFamily="34" charset="0"/>
              </a:rPr>
              <a:t>Gastos Corrientes</a:t>
            </a:r>
          </a:p>
          <a:p>
            <a:r>
              <a:rPr lang="es-EC" sz="2400" dirty="0">
                <a:solidFill>
                  <a:srgbClr val="002060"/>
                </a:solidFill>
                <a:latin typeface="Copperplate Gothic Bold" pitchFamily="34" charset="0"/>
              </a:rPr>
              <a:t>Gastos De Inversión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4861801" y="2634512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$       64,454.27</a:t>
            </a:r>
          </a:p>
        </p:txBody>
      </p:sp>
      <p:sp>
        <p:nvSpPr>
          <p:cNvPr id="12" name="11 Rectángulo redondeado"/>
          <p:cNvSpPr/>
          <p:nvPr/>
        </p:nvSpPr>
        <p:spPr>
          <a:xfrm>
            <a:off x="2096868" y="404664"/>
            <a:ext cx="5184576" cy="792088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C" sz="3600" b="1" dirty="0">
                <a:solidFill>
                  <a:schemeClr val="tx1"/>
                </a:solidFill>
                <a:latin typeface="Algerian" pitchFamily="82" charset="0"/>
              </a:rPr>
              <a:t>TOTAL DE EGRESOS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861801" y="3013716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$     221,720.89</a:t>
            </a:r>
          </a:p>
        </p:txBody>
      </p:sp>
      <p:cxnSp>
        <p:nvCxnSpPr>
          <p:cNvPr id="16" name="15 Conector recto"/>
          <p:cNvCxnSpPr/>
          <p:nvPr/>
        </p:nvCxnSpPr>
        <p:spPr>
          <a:xfrm>
            <a:off x="5149833" y="3582599"/>
            <a:ext cx="21602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16 CuadroTexto"/>
          <p:cNvSpPr txBox="1"/>
          <p:nvPr/>
        </p:nvSpPr>
        <p:spPr>
          <a:xfrm>
            <a:off x="4861801" y="3717032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C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$     286,175.16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107504" y="6309320"/>
            <a:ext cx="6355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b="1" dirty="0"/>
              <a:t>Elaborado de acuerdo a la Cedula Presupuestaria de Gastos 2019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F9275B-0417-4885-A0C1-E7C9CE7B6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C" dirty="0"/>
              <a:t>INGRESOS CEMENTERIO PARROQUIAL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E9D0E9-3942-4856-B4C9-1A3B258919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C" dirty="0"/>
              <a:t>Bóvedas</a:t>
            </a:r>
          </a:p>
          <a:p>
            <a:pPr lvl="1"/>
            <a:r>
              <a:rPr lang="es-EC" dirty="0"/>
              <a:t>Perpetua		9 		$ 5,040.00	</a:t>
            </a:r>
          </a:p>
          <a:p>
            <a:pPr lvl="1"/>
            <a:r>
              <a:rPr lang="es-EC" dirty="0"/>
              <a:t>Arriendo 5 Años	3		$     504.00</a:t>
            </a:r>
          </a:p>
          <a:p>
            <a:r>
              <a:rPr lang="es-EC" dirty="0"/>
              <a:t>Nichos</a:t>
            </a:r>
          </a:p>
          <a:p>
            <a:pPr lvl="1"/>
            <a:r>
              <a:rPr lang="es-EC" dirty="0"/>
              <a:t>Perpetuos		2		$     448.00</a:t>
            </a:r>
          </a:p>
          <a:p>
            <a:pPr lvl="1"/>
            <a:endParaRPr lang="es-EC" dirty="0"/>
          </a:p>
          <a:p>
            <a:pPr marL="457200" lvl="1" indent="0">
              <a:buNone/>
            </a:pPr>
            <a:endParaRPr lang="es-EC" dirty="0"/>
          </a:p>
          <a:p>
            <a:pPr marL="457200" lvl="1" indent="0" algn="ctr">
              <a:buNone/>
            </a:pPr>
            <a:r>
              <a:rPr lang="es-EC" dirty="0"/>
              <a:t>TOTAL INGRESOS CEMENTERIO </a:t>
            </a:r>
            <a:r>
              <a:rPr lang="es-EC" b="1" dirty="0">
                <a:solidFill>
                  <a:srgbClr val="C00000"/>
                </a:solidFill>
              </a:rPr>
              <a:t>$ 5,992.00</a:t>
            </a:r>
          </a:p>
          <a:p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7436920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1907704" y="2276872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s-EC" sz="9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Copperplate Gothic Bold" pitchFamily="34" charset="0"/>
              </a:rPr>
              <a:t>Gracias</a:t>
            </a:r>
            <a:endParaRPr lang="es-EC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60000" endA="900" endPos="58000" dir="5400000" sy="-100000" algn="bl" rotWithShape="0"/>
              </a:effectLst>
              <a:latin typeface="Copperplate Gothic Bold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1500</TotalTime>
  <Words>754</Words>
  <Application>Microsoft Office PowerPoint</Application>
  <PresentationFormat>Presentación en pantalla (4:3)</PresentationFormat>
  <Paragraphs>177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2" baseType="lpstr">
      <vt:lpstr>Algerian</vt:lpstr>
      <vt:lpstr>Arabic Typesetting</vt:lpstr>
      <vt:lpstr>Arial</vt:lpstr>
      <vt:lpstr>Baskerville Old Face</vt:lpstr>
      <vt:lpstr>Calibri</vt:lpstr>
      <vt:lpstr>Copperplate Gothic Bold</vt:lpstr>
      <vt:lpstr>Wingdings</vt:lpstr>
      <vt:lpstr>Tema de Office</vt:lpstr>
      <vt:lpstr>Presentación de PowerPoint</vt:lpstr>
      <vt:lpstr>GASTOS</vt:lpstr>
      <vt:lpstr>GASTOS CORRIENTES</vt:lpstr>
      <vt:lpstr>GASTOS CORRIENTES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INGRESOS CEMENTERIO PARROQUIAL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Diana</dc:creator>
  <cp:lastModifiedBy>Compustore</cp:lastModifiedBy>
  <cp:revision>79</cp:revision>
  <dcterms:created xsi:type="dcterms:W3CDTF">2015-02-21T15:50:24Z</dcterms:created>
  <dcterms:modified xsi:type="dcterms:W3CDTF">2020-09-25T23:15:13Z</dcterms:modified>
</cp:coreProperties>
</file>